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75" r:id="rId10"/>
    <p:sldId id="265" r:id="rId11"/>
    <p:sldId id="266" r:id="rId12"/>
    <p:sldId id="267" r:id="rId13"/>
    <p:sldId id="283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23.06.2021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23.06.2021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23.06.2021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23.06.2021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23.06.2021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23.06.2021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23.06.2021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23.06.2021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3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6.png"/><Relationship Id="rId4" Type="http://schemas.openxmlformats.org/officeDocument/2006/relationships/oleObject" Target="../embeddings/oleObject4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9.png"/><Relationship Id="rId4" Type="http://schemas.openxmlformats.org/officeDocument/2006/relationships/oleObject" Target="../embeddings/oleObject6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381000" y="4437113"/>
            <a:ext cx="8458200" cy="1638674"/>
          </a:xfrm>
        </p:spPr>
        <p:txBody>
          <a:bodyPr>
            <a:normAutofit fontScale="90000"/>
          </a:bodyPr>
          <a:lstStyle/>
          <a:p>
            <a:r>
              <a:rPr lang="ru-RU" sz="2800" dirty="0" err="1" smtClean="0">
                <a:solidFill>
                  <a:srgbClr val="C00000"/>
                </a:solidFill>
              </a:rPr>
              <a:t>Виконала</a:t>
            </a:r>
            <a:r>
              <a:rPr lang="ru-RU" sz="2800" dirty="0" smtClean="0">
                <a:solidFill>
                  <a:srgbClr val="C00000"/>
                </a:solidFill>
              </a:rPr>
              <a:t>                                                Ткаченко Я.М. </a:t>
            </a:r>
            <a:br>
              <a:rPr lang="ru-RU" sz="2800" dirty="0" smtClean="0">
                <a:solidFill>
                  <a:srgbClr val="C00000"/>
                </a:solidFill>
              </a:rPr>
            </a:br>
            <a:r>
              <a:rPr lang="ru-RU" sz="2800" dirty="0" smtClean="0">
                <a:solidFill>
                  <a:srgbClr val="C00000"/>
                </a:solidFill>
              </a:rPr>
              <a:t> студентка гр.М -20м </a:t>
            </a:r>
            <a:br>
              <a:rPr lang="ru-RU" sz="2800" dirty="0" smtClean="0">
                <a:solidFill>
                  <a:srgbClr val="C00000"/>
                </a:solidFill>
              </a:rPr>
            </a:br>
            <a:r>
              <a:rPr lang="ru-RU" sz="2800" dirty="0" err="1" smtClean="0">
                <a:solidFill>
                  <a:srgbClr val="C00000"/>
                </a:solidFill>
              </a:rPr>
              <a:t>ке</a:t>
            </a:r>
            <a:r>
              <a:rPr lang="uk-UA" sz="2800" dirty="0" err="1" smtClean="0">
                <a:solidFill>
                  <a:srgbClr val="C00000"/>
                </a:solidFill>
              </a:rPr>
              <a:t>рівник</a:t>
            </a:r>
            <a:r>
              <a:rPr lang="uk-UA" sz="2800" dirty="0" smtClean="0">
                <a:solidFill>
                  <a:srgbClr val="C00000"/>
                </a:solidFill>
              </a:rPr>
              <a:t>                                                 Загребельний С.Л.</a:t>
            </a:r>
            <a:br>
              <a:rPr lang="uk-UA" sz="2800" dirty="0" smtClean="0">
                <a:solidFill>
                  <a:srgbClr val="C00000"/>
                </a:solidFill>
              </a:rPr>
            </a:br>
            <a:r>
              <a:rPr lang="uk-UA" sz="2800" dirty="0" smtClean="0">
                <a:solidFill>
                  <a:srgbClr val="C00000"/>
                </a:solidFill>
              </a:rPr>
              <a:t>кандидат </a:t>
            </a:r>
            <a:r>
              <a:rPr lang="uk-UA" sz="2800" dirty="0" err="1" smtClean="0">
                <a:solidFill>
                  <a:srgbClr val="C00000"/>
                </a:solidFill>
              </a:rPr>
              <a:t>пед.наук</a:t>
            </a:r>
            <a:r>
              <a:rPr lang="uk-UA" sz="2800" dirty="0" smtClean="0">
                <a:solidFill>
                  <a:srgbClr val="C00000"/>
                </a:solidFill>
              </a:rPr>
              <a:t>, доцент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381000" y="692696"/>
            <a:ext cx="8458200" cy="3168352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ru-RU" sz="4600" b="1" dirty="0" smtClean="0">
                <a:solidFill>
                  <a:srgbClr val="0070C0"/>
                </a:solidFill>
              </a:rPr>
              <a:t>МІЖДИСЦИПЛІНАРНА КУРСОВА РОБОТА</a:t>
            </a:r>
          </a:p>
          <a:p>
            <a:pPr algn="ctr"/>
            <a:r>
              <a:rPr lang="ru-RU" sz="4600" dirty="0" smtClean="0">
                <a:solidFill>
                  <a:srgbClr val="0070C0"/>
                </a:solidFill>
              </a:rPr>
              <a:t> </a:t>
            </a:r>
          </a:p>
          <a:p>
            <a:pPr algn="ctr"/>
            <a:r>
              <a:rPr lang="ru-RU" sz="4600" b="1" dirty="0" smtClean="0">
                <a:solidFill>
                  <a:srgbClr val="0070C0"/>
                </a:solidFill>
              </a:rPr>
              <a:t>«</a:t>
            </a:r>
            <a:r>
              <a:rPr lang="ru-RU" sz="4600" b="1" dirty="0" err="1" smtClean="0">
                <a:solidFill>
                  <a:srgbClr val="0070C0"/>
                </a:solidFill>
              </a:rPr>
              <a:t>Моделювання</a:t>
            </a:r>
            <a:r>
              <a:rPr lang="ru-RU" sz="4600" b="1" dirty="0" smtClean="0">
                <a:solidFill>
                  <a:srgbClr val="0070C0"/>
                </a:solidFill>
              </a:rPr>
              <a:t> </a:t>
            </a:r>
            <a:r>
              <a:rPr lang="ru-RU" sz="4600" b="1" dirty="0" err="1" smtClean="0">
                <a:solidFill>
                  <a:srgbClr val="0070C0"/>
                </a:solidFill>
              </a:rPr>
              <a:t>еколого</a:t>
            </a:r>
            <a:r>
              <a:rPr lang="ru-RU" sz="4600" b="1" dirty="0" smtClean="0">
                <a:solidFill>
                  <a:srgbClr val="0070C0"/>
                </a:solidFill>
              </a:rPr>
              <a:t> – </a:t>
            </a:r>
            <a:r>
              <a:rPr lang="ru-RU" sz="4600" b="1" dirty="0" err="1" smtClean="0">
                <a:solidFill>
                  <a:srgbClr val="0070C0"/>
                </a:solidFill>
              </a:rPr>
              <a:t>економ</a:t>
            </a:r>
            <a:r>
              <a:rPr lang="uk-UA" sz="4600" b="1" dirty="0" err="1" smtClean="0">
                <a:solidFill>
                  <a:srgbClr val="0070C0"/>
                </a:solidFill>
              </a:rPr>
              <a:t>ічних</a:t>
            </a:r>
            <a:r>
              <a:rPr lang="uk-UA" sz="4600" b="1" dirty="0" smtClean="0">
                <a:solidFill>
                  <a:srgbClr val="0070C0"/>
                </a:solidFill>
              </a:rPr>
              <a:t> процесів</a:t>
            </a:r>
            <a:r>
              <a:rPr lang="ru-RU" sz="4600" b="1" dirty="0" smtClean="0">
                <a:solidFill>
                  <a:srgbClr val="0070C0"/>
                </a:solidFill>
              </a:rPr>
              <a:t>»</a:t>
            </a:r>
          </a:p>
          <a:p>
            <a:pPr algn="ctr"/>
            <a:r>
              <a:rPr lang="ru-RU" sz="4600" b="1" dirty="0" smtClean="0">
                <a:solidFill>
                  <a:srgbClr val="0070C0"/>
                </a:solidFill>
              </a:rPr>
              <a:t> 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60648"/>
            <a:ext cx="8686800" cy="1368152"/>
          </a:xfrm>
        </p:spPr>
        <p:txBody>
          <a:bodyPr>
            <a:noAutofit/>
          </a:bodyPr>
          <a:lstStyle/>
          <a:p>
            <a:pPr algn="ctr"/>
            <a:r>
              <a:rPr lang="uk-UA" sz="3200" b="1" dirty="0" smtClean="0">
                <a:solidFill>
                  <a:srgbClr val="0070C0"/>
                </a:solidFill>
              </a:rPr>
              <a:t>Сучасний техногенний вплив на навколишнє середовище.</a:t>
            </a:r>
            <a:r>
              <a:rPr lang="ru-RU" sz="3200" dirty="0" smtClean="0">
                <a:solidFill>
                  <a:srgbClr val="0070C0"/>
                </a:solidFill>
              </a:rPr>
              <a:t/>
            </a:r>
            <a:br>
              <a:rPr lang="ru-RU" sz="3200" dirty="0" smtClean="0">
                <a:solidFill>
                  <a:srgbClr val="0070C0"/>
                </a:solidFill>
              </a:rPr>
            </a:br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14348" y="4357694"/>
            <a:ext cx="800105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>
                <a:solidFill>
                  <a:srgbClr val="FF0000"/>
                </a:solidFill>
              </a:rPr>
              <a:t>  Тиск на біосферу, знищення природних ресурсів, катастрофічне зменшення біорозмаїття. </a:t>
            </a:r>
          </a:p>
          <a:p>
            <a:r>
              <a:rPr lang="uk-UA" sz="2400" b="1" dirty="0" smtClean="0">
                <a:solidFill>
                  <a:srgbClr val="FF0000"/>
                </a:solidFill>
              </a:rPr>
              <a:t>   А економіка,що керується силами і законами ринку, активно втілює в життя все потужніші технології, які дедалі більше руйнують довкілля.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3314" name="AutoShape 2" descr="Загрязнение окружающей среды оборачивается тяжкими последствиями для  здоровья детей - АЗЕРТАДЖ - Азербайджанское государственное информационное  агентств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16" name="AutoShape 4" descr="Загрязнение окружающей среды оборачивается тяжкими последствиями для  здоровья детей - АЗЕРТАДЖ - Азербайджанское государственное информационное  агентств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18" name="AutoShape 6" descr="Загрязнение окружающей среды оборачивается тяжкими последствиями для  здоровья детей - АЗЕРТАДЖ - Азербайджанское государственное информационное  агентств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20" name="AutoShape 8" descr="https://azertag.az/files/galleryphoto/2020/2/1000x669/15936770744812943226_1000x66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321" name="Picture 9"/>
          <p:cNvPicPr>
            <a:picLocks noChangeAspect="1" noChangeArrowheads="1"/>
          </p:cNvPicPr>
          <p:nvPr/>
        </p:nvPicPr>
        <p:blipFill>
          <a:blip r:embed="rId2" cstate="print"/>
          <a:srcRect l="10650" t="23377" r="10389" b="22078"/>
          <a:stretch>
            <a:fillRect/>
          </a:stretch>
        </p:blipFill>
        <p:spPr bwMode="auto">
          <a:xfrm>
            <a:off x="1714480" y="1214422"/>
            <a:ext cx="5429288" cy="3000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1747664"/>
          </a:xfrm>
        </p:spPr>
        <p:txBody>
          <a:bodyPr>
            <a:noAutofit/>
          </a:bodyPr>
          <a:lstStyle/>
          <a:p>
            <a:pPr algn="ctr"/>
            <a:r>
              <a:rPr lang="uk-UA" sz="2800" b="1" dirty="0" smtClean="0">
                <a:solidFill>
                  <a:srgbClr val="0070C0"/>
                </a:solidFill>
              </a:rPr>
              <a:t>Найбільший вплив на стан атмосфери чинять теплоенергетика, металургійна промисловість, підприємства хімічної та будівельної індустрії, автотранспорт </a:t>
            </a:r>
            <a:endParaRPr lang="ru-RU" sz="2800" b="1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 l="30735" t="36765" r="30588" b="34926"/>
          <a:stretch>
            <a:fillRect/>
          </a:stretch>
        </p:blipFill>
        <p:spPr bwMode="auto">
          <a:xfrm>
            <a:off x="1619672" y="2348880"/>
            <a:ext cx="6264696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1099592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rgbClr val="0070C0"/>
                </a:solidFill>
              </a:rPr>
              <a:t>Місце математичних моделей в сучасній </a:t>
            </a:r>
            <a:r>
              <a:rPr lang="uk-UA" b="1" dirty="0" err="1" smtClean="0">
                <a:solidFill>
                  <a:srgbClr val="0070C0"/>
                </a:solidFill>
              </a:rPr>
              <a:t>еколого</a:t>
            </a:r>
            <a:r>
              <a:rPr lang="uk-UA" b="1" dirty="0" smtClean="0">
                <a:solidFill>
                  <a:srgbClr val="0070C0"/>
                </a:solidFill>
              </a:rPr>
              <a:t> – економічній взаємодії</a:t>
            </a:r>
            <a:r>
              <a:rPr lang="ru-RU" dirty="0" smtClean="0">
                <a:solidFill>
                  <a:srgbClr val="0070C0"/>
                </a:solidFill>
              </a:rPr>
              <a:t/>
            </a:r>
            <a:br>
              <a:rPr lang="ru-RU" dirty="0" smtClean="0">
                <a:solidFill>
                  <a:srgbClr val="0070C0"/>
                </a:solidFill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just"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uk-UA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найпростіші моделі, що ґрунтуються на алгебраїчних формулах;</a:t>
            </a:r>
            <a:endParaRPr lang="ru-RU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uk-UA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статистичні моделі;</a:t>
            </a:r>
            <a:endParaRPr lang="ru-RU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uk-UA" b="1" dirty="0" err="1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гауссові</a:t>
            </a:r>
            <a:r>
              <a:rPr lang="uk-UA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моделі турбулентного розсіювання домішок;</a:t>
            </a:r>
            <a:endParaRPr lang="ru-RU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uk-UA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дифузійні моделі, які ґрунтуються на рівняннях турбулентної дифузії у граничному шарі атмосфери.</a:t>
            </a:r>
            <a:endParaRPr lang="ru-RU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uk-UA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</a:t>
            </a:r>
            <a:endParaRPr lang="uk-UA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/>
            <a:r>
              <a:rPr lang="uk-UA" b="1" dirty="0" smtClean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За </a:t>
            </a:r>
            <a:r>
              <a:rPr lang="ru-RU" b="1" dirty="0" smtClean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системою </a:t>
            </a:r>
            <a:r>
              <a:rPr lang="ru-RU" b="1" dirty="0" err="1" smtClean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відліку</a:t>
            </a:r>
            <a:r>
              <a:rPr lang="ru-RU" b="1" dirty="0" smtClean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розрізняють</a:t>
            </a:r>
            <a:r>
              <a:rPr lang="ru-RU" b="1" dirty="0" smtClean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:</a:t>
            </a:r>
            <a:r>
              <a:rPr lang="ru-RU" b="1" dirty="0" smtClean="0">
                <a:solidFill>
                  <a:srgbClr val="0070C0"/>
                </a:solidFill>
                <a:cs typeface="Arial" pitchFamily="34" charset="0"/>
              </a:rPr>
              <a:t/>
            </a:r>
            <a:br>
              <a:rPr lang="ru-RU" b="1" dirty="0" smtClean="0">
                <a:solidFill>
                  <a:srgbClr val="0070C0"/>
                </a:solidFill>
                <a:cs typeface="Arial" pitchFamily="34" charset="0"/>
              </a:rPr>
            </a:b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uk-UA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моделі з системою координат Ейлера (</a:t>
            </a:r>
            <a:r>
              <a:rPr lang="uk-UA" b="1" dirty="0" err="1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ейлерівські</a:t>
            </a:r>
            <a:r>
              <a:rPr lang="uk-UA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моделі) – вимірювальні прилади нерухомі щодо поверхні землі;</a:t>
            </a:r>
            <a:endParaRPr lang="ru-RU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uk-UA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моделі з системою координат Лагранжа (</a:t>
            </a:r>
            <a:r>
              <a:rPr lang="uk-UA" b="1" dirty="0" err="1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лагранжеві</a:t>
            </a:r>
            <a:r>
              <a:rPr lang="uk-UA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або траєкторні моделі) – переніс домішки описується за  допомогою </a:t>
            </a:r>
            <a:r>
              <a:rPr lang="uk-UA" b="1" dirty="0" err="1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лагранжевої</a:t>
            </a:r>
            <a:r>
              <a:rPr lang="uk-UA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траєкторії руху  домішок (матеріальної точки);</a:t>
            </a:r>
            <a:endParaRPr lang="ru-RU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uk-UA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змішані (</a:t>
            </a:r>
            <a:r>
              <a:rPr lang="uk-UA" b="1" dirty="0" err="1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ейлерово</a:t>
            </a:r>
            <a:r>
              <a:rPr lang="uk-UA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</a:t>
            </a:r>
            <a:r>
              <a:rPr lang="uk-UA" b="1" dirty="0" err="1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лагранжеві</a:t>
            </a:r>
            <a:r>
              <a:rPr lang="uk-UA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моделі.</a:t>
            </a:r>
            <a:endParaRPr lang="uk-UA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rgbClr val="0070C0"/>
                </a:solidFill>
              </a:rPr>
              <a:t>Модель </a:t>
            </a:r>
            <a:r>
              <a:rPr lang="uk-UA" b="1" dirty="0" err="1" smtClean="0">
                <a:solidFill>
                  <a:srgbClr val="0070C0"/>
                </a:solidFill>
              </a:rPr>
              <a:t>Паскуілла-Гіффорда</a:t>
            </a:r>
            <a:r>
              <a:rPr lang="ru-RU" b="1" i="1" dirty="0" smtClean="0">
                <a:solidFill>
                  <a:srgbClr val="0070C0"/>
                </a:solidFill>
              </a:rPr>
              <a:t/>
            </a:r>
            <a:br>
              <a:rPr lang="ru-RU" b="1" i="1" dirty="0" smtClean="0">
                <a:solidFill>
                  <a:srgbClr val="0070C0"/>
                </a:solidFill>
              </a:rPr>
            </a:b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4" name="Содержимое 3" descr="D:\Фото\Яны\ДГМА учеба\курсовой\316.png"/>
          <p:cNvPicPr>
            <a:picLocks noGrp="1"/>
          </p:cNvPicPr>
          <p:nvPr>
            <p:ph idx="1"/>
          </p:nvPr>
        </p:nvPicPr>
        <p:blipFill>
          <a:blip r:embed="rId2" cstate="print"/>
          <a:srcRect r="29324"/>
          <a:stretch>
            <a:fillRect/>
          </a:stretch>
        </p:blipFill>
        <p:spPr bwMode="auto">
          <a:xfrm>
            <a:off x="1043608" y="1052736"/>
            <a:ext cx="7632848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79512" y="2564904"/>
            <a:ext cx="8856984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x, y, z 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4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декартові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координати,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вісь z 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вверх, вісь x 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за вітром;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	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ефективна висота джерела (висота з урахуванням початкового піднімання перегрітого струменя	);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G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потужність джерела викиду;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q 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концентрація домішок в даній точці простору;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u 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середня швидкість вітру;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y (x) і z (x) 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вертикальна и поперечна дисперсії хмари домішок;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f </a:t>
            </a:r>
            <a:r>
              <a:rPr kumimoji="0" lang="uk-UA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і </a:t>
            </a:r>
            <a:r>
              <a:rPr kumimoji="0" lang="uk-UA" sz="24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</a:t>
            </a:r>
            <a:r>
              <a:rPr kumimoji="0" lang="uk-UA" sz="16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W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- поправки на зменшення хмари за рахунок сухого осаду домішок і їх вимивання опадами.</a:t>
            </a:r>
            <a:endParaRPr kumimoji="0" lang="uk-UA" sz="2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124360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err="1" smtClean="0">
                <a:solidFill>
                  <a:srgbClr val="0070C0"/>
                </a:solidFill>
              </a:rPr>
              <a:t>Тривимірні</a:t>
            </a:r>
            <a:r>
              <a:rPr lang="ru-RU" b="1" dirty="0" smtClean="0">
                <a:solidFill>
                  <a:srgbClr val="0070C0"/>
                </a:solidFill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</a:rPr>
              <a:t>моделі</a:t>
            </a:r>
            <a:r>
              <a:rPr lang="ru-RU" b="1" dirty="0" smtClean="0">
                <a:solidFill>
                  <a:srgbClr val="0070C0"/>
                </a:solidFill>
              </a:rPr>
              <a:t> переносу та </a:t>
            </a:r>
            <a:r>
              <a:rPr lang="ru-RU" b="1" dirty="0" err="1" smtClean="0">
                <a:solidFill>
                  <a:srgbClr val="0070C0"/>
                </a:solidFill>
              </a:rPr>
              <a:t>дифузії</a:t>
            </a:r>
            <a:r>
              <a:rPr lang="ru-RU" b="1" dirty="0" smtClean="0">
                <a:solidFill>
                  <a:srgbClr val="0070C0"/>
                </a:solidFill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</a:rPr>
              <a:t>домішки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D:\Фото\Яны\ДГМА учеба\курсовой\318.png"/>
          <p:cNvPicPr>
            <a:picLocks noGrp="1"/>
          </p:cNvPicPr>
          <p:nvPr>
            <p:ph idx="1"/>
          </p:nvPr>
        </p:nvPicPr>
        <p:blipFill>
          <a:blip r:embed="rId2" cstate="print"/>
          <a:srcRect r="43255"/>
          <a:stretch>
            <a:fillRect/>
          </a:stretch>
        </p:blipFill>
        <p:spPr bwMode="auto">
          <a:xfrm>
            <a:off x="1115616" y="1268761"/>
            <a:ext cx="6768752" cy="1440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79512" y="2656148"/>
            <a:ext cx="8964488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де q (x, y, z, t) - шукана функція, концентрація домішки,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u</a:t>
            </a: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(x, y, z, t) - вектор швидкості вітру,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τ (x, y, z, t) - тензор коефіцієнтів турбулентної дифузії,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G (x, y, z, t) - щільність джерела домішки,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grad</a:t>
            </a: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uk-UA" sz="32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div</a:t>
            </a: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тривимірні оператори градієнта і дивергенції.</a:t>
            </a:r>
            <a:endParaRPr kumimoji="0" lang="uk-UA" sz="3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rgbClr val="0070C0"/>
                </a:solidFill>
              </a:rPr>
              <a:t>модель «витрати – випуск»</a:t>
            </a:r>
            <a:r>
              <a:rPr lang="ru-RU" b="1" dirty="0" smtClean="0">
                <a:solidFill>
                  <a:srgbClr val="0070C0"/>
                </a:solidFill>
              </a:rPr>
              <a:t/>
            </a:r>
            <a:br>
              <a:rPr lang="ru-RU" b="1" dirty="0" smtClean="0">
                <a:solidFill>
                  <a:srgbClr val="0070C0"/>
                </a:solidFill>
              </a:rPr>
            </a:b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142984"/>
            <a:ext cx="8686800" cy="554461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uk-UA" b="1" dirty="0" smtClean="0">
                <a:solidFill>
                  <a:srgbClr val="FF0000"/>
                </a:solidFill>
              </a:rPr>
              <a:t>Параметри моделі</a:t>
            </a:r>
            <a:r>
              <a:rPr lang="ru-RU" b="1" dirty="0" smtClean="0">
                <a:solidFill>
                  <a:srgbClr val="FF0000"/>
                </a:solidFill>
              </a:rPr>
              <a:t>:</a:t>
            </a:r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A</a:t>
            </a:r>
            <a:r>
              <a:rPr lang="ru-RU" b="1" baseline="-25000" dirty="0" smtClean="0">
                <a:solidFill>
                  <a:srgbClr val="FF0000"/>
                </a:solidFill>
              </a:rPr>
              <a:t>1</a:t>
            </a:r>
            <a:r>
              <a:rPr lang="ru-RU" b="1" dirty="0" smtClean="0">
                <a:solidFill>
                  <a:srgbClr val="FF0000"/>
                </a:solidFill>
              </a:rPr>
              <a:t> – </a:t>
            </a:r>
            <a:r>
              <a:rPr lang="ru-RU" b="1" dirty="0" err="1" smtClean="0">
                <a:solidFill>
                  <a:srgbClr val="FF0000"/>
                </a:solidFill>
              </a:rPr>
              <a:t>квадратна</a:t>
            </a:r>
            <a:r>
              <a:rPr lang="ru-RU" b="1" dirty="0" smtClean="0">
                <a:solidFill>
                  <a:srgbClr val="FF0000"/>
                </a:solidFill>
              </a:rPr>
              <a:t> матриц</a:t>
            </a:r>
            <a:r>
              <a:rPr lang="uk-UA" b="1" dirty="0" smtClean="0">
                <a:solidFill>
                  <a:srgbClr val="FF0000"/>
                </a:solidFill>
              </a:rPr>
              <a:t>я</a:t>
            </a:r>
            <a:r>
              <a:rPr lang="ru-RU" b="1" dirty="0" smtClean="0">
                <a:solidFill>
                  <a:srgbClr val="FF0000"/>
                </a:solidFill>
              </a:rPr>
              <a:t> (</a:t>
            </a:r>
            <a:r>
              <a:rPr lang="ru-RU" b="1" dirty="0" err="1" smtClean="0">
                <a:solidFill>
                  <a:srgbClr val="FF0000"/>
                </a:solidFill>
              </a:rPr>
              <a:t>порядк</a:t>
            </a:r>
            <a:r>
              <a:rPr lang="uk-UA" b="1" dirty="0" smtClean="0">
                <a:solidFill>
                  <a:srgbClr val="FF0000"/>
                </a:solidFill>
              </a:rPr>
              <a:t>у </a:t>
            </a:r>
            <a:r>
              <a:rPr lang="ru-RU" b="1" i="1" dirty="0" err="1" smtClean="0">
                <a:solidFill>
                  <a:srgbClr val="FF0000"/>
                </a:solidFill>
              </a:rPr>
              <a:t>n</a:t>
            </a:r>
            <a:r>
              <a:rPr lang="ru-RU" b="1" dirty="0" smtClean="0">
                <a:solidFill>
                  <a:srgbClr val="FF0000"/>
                </a:solidFill>
              </a:rPr>
              <a:t>) </a:t>
            </a:r>
            <a:r>
              <a:rPr lang="uk-UA" b="1" dirty="0" smtClean="0">
                <a:solidFill>
                  <a:srgbClr val="FF0000"/>
                </a:solidFill>
              </a:rPr>
              <a:t>витрат </a:t>
            </a:r>
            <a:r>
              <a:rPr lang="ru-RU" b="1" dirty="0" smtClean="0">
                <a:solidFill>
                  <a:srgbClr val="FF0000"/>
                </a:solidFill>
              </a:rPr>
              <a:t> к</a:t>
            </a:r>
            <a:r>
              <a:rPr lang="uk-UA" b="1" dirty="0" err="1" smtClean="0">
                <a:solidFill>
                  <a:srgbClr val="FF0000"/>
                </a:solidFill>
              </a:rPr>
              <a:t>ожн</a:t>
            </a:r>
            <a:r>
              <a:rPr lang="ru-RU" b="1" dirty="0" smtClean="0">
                <a:solidFill>
                  <a:srgbClr val="FF0000"/>
                </a:solidFill>
              </a:rPr>
              <a:t>ого ресурс</a:t>
            </a:r>
            <a:r>
              <a:rPr lang="uk-UA" b="1" dirty="0" smtClean="0">
                <a:solidFill>
                  <a:srgbClr val="FF0000"/>
                </a:solidFill>
              </a:rPr>
              <a:t>у</a:t>
            </a:r>
            <a:r>
              <a:rPr lang="ru-RU" b="1" dirty="0" smtClean="0">
                <a:solidFill>
                  <a:srgbClr val="FF0000"/>
                </a:solidFill>
              </a:rPr>
              <a:t> в к</a:t>
            </a:r>
            <a:r>
              <a:rPr lang="uk-UA" b="1" dirty="0" err="1" smtClean="0">
                <a:solidFill>
                  <a:srgbClr val="FF0000"/>
                </a:solidFill>
              </a:rPr>
              <a:t>ожні</a:t>
            </a:r>
            <a:r>
              <a:rPr lang="ru-RU" b="1" dirty="0" err="1" smtClean="0">
                <a:solidFill>
                  <a:srgbClr val="FF0000"/>
                </a:solidFill>
              </a:rPr>
              <a:t>й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uk-UA" b="1" dirty="0" smtClean="0">
                <a:solidFill>
                  <a:srgbClr val="FF0000"/>
                </a:solidFill>
              </a:rPr>
              <a:t>галузі</a:t>
            </a:r>
            <a:r>
              <a:rPr lang="ru-RU" b="1" dirty="0" smtClean="0">
                <a:solidFill>
                  <a:srgbClr val="FF0000"/>
                </a:solidFill>
              </a:rPr>
              <a:t>;</a:t>
            </a:r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A</a:t>
            </a:r>
            <a:r>
              <a:rPr lang="ru-RU" b="1" baseline="-25000" dirty="0" smtClean="0">
                <a:solidFill>
                  <a:srgbClr val="FF0000"/>
                </a:solidFill>
              </a:rPr>
              <a:t>2</a:t>
            </a:r>
            <a:r>
              <a:rPr lang="ru-RU" b="1" dirty="0" smtClean="0">
                <a:solidFill>
                  <a:srgbClr val="FF0000"/>
                </a:solidFill>
              </a:rPr>
              <a:t> – матриц</a:t>
            </a:r>
            <a:r>
              <a:rPr lang="uk-UA" b="1" dirty="0" smtClean="0">
                <a:solidFill>
                  <a:srgbClr val="FF0000"/>
                </a:solidFill>
              </a:rPr>
              <a:t>я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порядк</a:t>
            </a:r>
            <a:r>
              <a:rPr lang="uk-UA" b="1" dirty="0" smtClean="0">
                <a:solidFill>
                  <a:srgbClr val="FF0000"/>
                </a:solidFill>
              </a:rPr>
              <a:t>у </a:t>
            </a:r>
            <a:r>
              <a:rPr lang="ru-RU" b="1" i="1" dirty="0" err="1" smtClean="0">
                <a:solidFill>
                  <a:srgbClr val="FF0000"/>
                </a:solidFill>
              </a:rPr>
              <a:t>n</a:t>
            </a:r>
            <a:r>
              <a:rPr lang="ru-RU" b="1" dirty="0" err="1" smtClean="0">
                <a:solidFill>
                  <a:srgbClr val="FF0000"/>
                </a:solidFill>
                <a:sym typeface="Symbol"/>
              </a:rPr>
              <a:t></a:t>
            </a:r>
            <a:r>
              <a:rPr lang="ru-RU" b="1" i="1" dirty="0" err="1" smtClean="0">
                <a:solidFill>
                  <a:srgbClr val="FF0000"/>
                </a:solidFill>
              </a:rPr>
              <a:t>m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uk-UA" b="1" dirty="0" smtClean="0">
                <a:solidFill>
                  <a:srgbClr val="FF0000"/>
                </a:solidFill>
              </a:rPr>
              <a:t>ви</a:t>
            </a:r>
            <a:r>
              <a:rPr lang="ru-RU" b="1" dirty="0" smtClean="0">
                <a:solidFill>
                  <a:srgbClr val="FF0000"/>
                </a:solidFill>
              </a:rPr>
              <a:t>трат кожного ресурс</a:t>
            </a:r>
            <a:r>
              <a:rPr lang="uk-UA" b="1" dirty="0" smtClean="0">
                <a:solidFill>
                  <a:srgbClr val="FF0000"/>
                </a:solidFill>
              </a:rPr>
              <a:t>у</a:t>
            </a:r>
            <a:r>
              <a:rPr lang="ru-RU" b="1" dirty="0" smtClean="0">
                <a:solidFill>
                  <a:srgbClr val="FF0000"/>
                </a:solidFill>
              </a:rPr>
              <a:t> на </a:t>
            </a:r>
            <a:r>
              <a:rPr lang="ru-RU" b="1" dirty="0" err="1" smtClean="0">
                <a:solidFill>
                  <a:srgbClr val="FF0000"/>
                </a:solidFill>
              </a:rPr>
              <a:t>перер</a:t>
            </a:r>
            <a:r>
              <a:rPr lang="uk-UA" b="1" dirty="0" smtClean="0">
                <a:solidFill>
                  <a:srgbClr val="FF0000"/>
                </a:solidFill>
              </a:rPr>
              <a:t>о</a:t>
            </a:r>
            <a:r>
              <a:rPr lang="ru-RU" b="1" dirty="0" err="1" smtClean="0">
                <a:solidFill>
                  <a:srgbClr val="FF0000"/>
                </a:solidFill>
              </a:rPr>
              <a:t>бку</a:t>
            </a:r>
            <a:r>
              <a:rPr lang="ru-RU" b="1" dirty="0" smtClean="0">
                <a:solidFill>
                  <a:srgbClr val="FF0000"/>
                </a:solidFill>
              </a:rPr>
              <a:t> кожного </a:t>
            </a:r>
            <a:r>
              <a:rPr lang="uk-UA" b="1" dirty="0" smtClean="0">
                <a:solidFill>
                  <a:srgbClr val="FF0000"/>
                </a:solidFill>
              </a:rPr>
              <a:t>із </a:t>
            </a:r>
            <a:r>
              <a:rPr lang="ru-RU" b="1" i="1" dirty="0" err="1" smtClean="0">
                <a:solidFill>
                  <a:srgbClr val="FF0000"/>
                </a:solidFill>
              </a:rPr>
              <a:t>m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з</a:t>
            </a:r>
            <a:r>
              <a:rPr lang="uk-UA" b="1" dirty="0" err="1" smtClean="0">
                <a:solidFill>
                  <a:srgbClr val="FF0000"/>
                </a:solidFill>
              </a:rPr>
              <a:t>абруднювачів</a:t>
            </a:r>
            <a:r>
              <a:rPr lang="uk-UA" b="1" dirty="0" smtClean="0">
                <a:solidFill>
                  <a:srgbClr val="FF0000"/>
                </a:solidFill>
              </a:rPr>
              <a:t> навколишнього середовища</a:t>
            </a:r>
            <a:r>
              <a:rPr lang="ru-RU" b="1" dirty="0" smtClean="0">
                <a:solidFill>
                  <a:srgbClr val="FF0000"/>
                </a:solidFill>
              </a:rPr>
              <a:t>;</a:t>
            </a:r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A</a:t>
            </a:r>
            <a:r>
              <a:rPr lang="ru-RU" b="1" baseline="-25000" dirty="0" smtClean="0">
                <a:solidFill>
                  <a:srgbClr val="FF0000"/>
                </a:solidFill>
              </a:rPr>
              <a:t>3</a:t>
            </a:r>
            <a:r>
              <a:rPr lang="ru-RU" b="1" dirty="0" smtClean="0">
                <a:solidFill>
                  <a:srgbClr val="FF0000"/>
                </a:solidFill>
              </a:rPr>
              <a:t> – матриц</a:t>
            </a:r>
            <a:r>
              <a:rPr lang="uk-UA" b="1" dirty="0" smtClean="0">
                <a:solidFill>
                  <a:srgbClr val="FF0000"/>
                </a:solidFill>
              </a:rPr>
              <a:t>я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порядк</a:t>
            </a:r>
            <a:r>
              <a:rPr lang="uk-UA" b="1" dirty="0" smtClean="0">
                <a:solidFill>
                  <a:srgbClr val="FF0000"/>
                </a:solidFill>
              </a:rPr>
              <a:t>у </a:t>
            </a:r>
            <a:r>
              <a:rPr lang="ru-RU" b="1" i="1" dirty="0" err="1" smtClean="0">
                <a:solidFill>
                  <a:srgbClr val="FF0000"/>
                </a:solidFill>
              </a:rPr>
              <a:t>m</a:t>
            </a:r>
            <a:r>
              <a:rPr lang="ru-RU" b="1" dirty="0" err="1" smtClean="0">
                <a:solidFill>
                  <a:srgbClr val="FF0000"/>
                </a:solidFill>
                <a:sym typeface="Symbol"/>
              </a:rPr>
              <a:t></a:t>
            </a:r>
            <a:r>
              <a:rPr lang="ru-RU" b="1" i="1" dirty="0" err="1" smtClean="0">
                <a:solidFill>
                  <a:srgbClr val="FF0000"/>
                </a:solidFill>
              </a:rPr>
              <a:t>n</a:t>
            </a:r>
            <a:r>
              <a:rPr lang="ru-RU" b="1" dirty="0" smtClean="0">
                <a:solidFill>
                  <a:srgbClr val="FF0000"/>
                </a:solidFill>
              </a:rPr>
              <a:t> в</a:t>
            </a:r>
            <a:r>
              <a:rPr lang="uk-UA" b="1" dirty="0" err="1" smtClean="0">
                <a:solidFill>
                  <a:srgbClr val="FF0000"/>
                </a:solidFill>
              </a:rPr>
              <a:t>икидів</a:t>
            </a:r>
            <a:r>
              <a:rPr lang="ru-RU" b="1" dirty="0" smtClean="0">
                <a:solidFill>
                  <a:srgbClr val="FF0000"/>
                </a:solidFill>
              </a:rPr>
              <a:t> за</a:t>
            </a:r>
            <a:r>
              <a:rPr lang="uk-UA" b="1" dirty="0" err="1" smtClean="0">
                <a:solidFill>
                  <a:srgbClr val="FF0000"/>
                </a:solidFill>
              </a:rPr>
              <a:t>бруднюючих</a:t>
            </a:r>
            <a:r>
              <a:rPr lang="uk-UA" b="1" dirty="0" smtClean="0">
                <a:solidFill>
                  <a:srgbClr val="FF0000"/>
                </a:solidFill>
              </a:rPr>
              <a:t>  речовин різними галузями економіки</a:t>
            </a:r>
            <a:r>
              <a:rPr lang="ru-RU" b="1" dirty="0" smtClean="0">
                <a:solidFill>
                  <a:srgbClr val="FF0000"/>
                </a:solidFill>
              </a:rPr>
              <a:t>;</a:t>
            </a:r>
          </a:p>
          <a:p>
            <a:pPr>
              <a:buNone/>
            </a:pPr>
            <a:endParaRPr lang="ru-RU" b="1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rgbClr val="0070C0"/>
                </a:solidFill>
              </a:rPr>
              <a:t>модель «витрати – випуск»</a:t>
            </a:r>
            <a:r>
              <a:rPr lang="ru-RU" b="1" dirty="0" smtClean="0">
                <a:solidFill>
                  <a:srgbClr val="0070C0"/>
                </a:solidFill>
              </a:rPr>
              <a:t/>
            </a:r>
            <a:br>
              <a:rPr lang="ru-RU" b="1" dirty="0" smtClean="0">
                <a:solidFill>
                  <a:srgbClr val="0070C0"/>
                </a:solidFill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089548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y</a:t>
            </a:r>
            <a:r>
              <a:rPr lang="ru-RU" b="1" baseline="-25000" dirty="0" smtClean="0">
                <a:solidFill>
                  <a:srgbClr val="FF0000"/>
                </a:solidFill>
              </a:rPr>
              <a:t>1</a:t>
            </a:r>
            <a:r>
              <a:rPr lang="ru-RU" b="1" dirty="0" smtClean="0">
                <a:solidFill>
                  <a:srgbClr val="FF0000"/>
                </a:solidFill>
              </a:rPr>
              <a:t> – к</a:t>
            </a:r>
            <a:r>
              <a:rPr lang="uk-UA" b="1" dirty="0" err="1" smtClean="0">
                <a:solidFill>
                  <a:srgbClr val="FF0000"/>
                </a:solidFill>
              </a:rPr>
              <a:t>інцеве</a:t>
            </a:r>
            <a:r>
              <a:rPr lang="uk-UA" b="1" dirty="0" smtClean="0">
                <a:solidFill>
                  <a:srgbClr val="FF0000"/>
                </a:solidFill>
              </a:rPr>
              <a:t> споживання</a:t>
            </a:r>
            <a:r>
              <a:rPr lang="ru-RU" b="1" dirty="0" smtClean="0">
                <a:solidFill>
                  <a:srgbClr val="FF0000"/>
                </a:solidFill>
              </a:rPr>
              <a:t> ресурс</a:t>
            </a:r>
            <a:r>
              <a:rPr lang="uk-UA" b="1" dirty="0" smtClean="0">
                <a:solidFill>
                  <a:srgbClr val="FF0000"/>
                </a:solidFill>
              </a:rPr>
              <a:t>і</a:t>
            </a:r>
            <a:r>
              <a:rPr lang="ru-RU" b="1" dirty="0" smtClean="0">
                <a:solidFill>
                  <a:srgbClr val="FF0000"/>
                </a:solidFill>
              </a:rPr>
              <a:t>в;</a:t>
            </a:r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y</a:t>
            </a:r>
            <a:r>
              <a:rPr lang="ru-RU" b="1" baseline="-25000" dirty="0" smtClean="0">
                <a:solidFill>
                  <a:srgbClr val="FF0000"/>
                </a:solidFill>
              </a:rPr>
              <a:t>2</a:t>
            </a:r>
            <a:r>
              <a:rPr lang="ru-RU" b="1" dirty="0" smtClean="0">
                <a:solidFill>
                  <a:srgbClr val="FF0000"/>
                </a:solidFill>
              </a:rPr>
              <a:t> – </a:t>
            </a:r>
            <a:r>
              <a:rPr lang="uk-UA" b="1" dirty="0" smtClean="0">
                <a:solidFill>
                  <a:srgbClr val="FF0000"/>
                </a:solidFill>
              </a:rPr>
              <a:t>забруднювачі, що не пройшли утилізацію</a:t>
            </a:r>
            <a:r>
              <a:rPr lang="ru-RU" b="1" dirty="0" smtClean="0">
                <a:solidFill>
                  <a:srgbClr val="FF0000"/>
                </a:solidFill>
              </a:rPr>
              <a:t>;</a:t>
            </a:r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c</a:t>
            </a:r>
            <a:r>
              <a:rPr lang="ru-RU" b="1" baseline="-25000" dirty="0" smtClean="0">
                <a:solidFill>
                  <a:srgbClr val="FF0000"/>
                </a:solidFill>
              </a:rPr>
              <a:t>1</a:t>
            </a:r>
            <a:r>
              <a:rPr lang="ru-RU" b="1" dirty="0" smtClean="0">
                <a:solidFill>
                  <a:srgbClr val="FF0000"/>
                </a:solidFill>
              </a:rPr>
              <a:t>, c</a:t>
            </a:r>
            <a:r>
              <a:rPr lang="ru-RU" b="1" baseline="-25000" dirty="0" smtClean="0">
                <a:solidFill>
                  <a:srgbClr val="FF0000"/>
                </a:solidFill>
              </a:rPr>
              <a:t>2</a:t>
            </a:r>
            <a:r>
              <a:rPr lang="ru-RU" b="1" dirty="0" smtClean="0">
                <a:solidFill>
                  <a:srgbClr val="FF0000"/>
                </a:solidFill>
              </a:rPr>
              <a:t> – до</a:t>
            </a:r>
            <a:r>
              <a:rPr lang="uk-UA" b="1" dirty="0" smtClean="0">
                <a:solidFill>
                  <a:srgbClr val="FF0000"/>
                </a:solidFill>
              </a:rPr>
              <a:t>дана вартість</a:t>
            </a:r>
            <a:r>
              <a:rPr lang="ru-RU" b="1" dirty="0" smtClean="0">
                <a:solidFill>
                  <a:srgbClr val="FF0000"/>
                </a:solidFill>
              </a:rPr>
              <a:t>  на в</a:t>
            </a:r>
            <a:r>
              <a:rPr lang="uk-UA" b="1" dirty="0" err="1" smtClean="0">
                <a:solidFill>
                  <a:srgbClr val="FF0000"/>
                </a:solidFill>
              </a:rPr>
              <a:t>иробництво</a:t>
            </a:r>
            <a:r>
              <a:rPr lang="uk-UA" b="1" dirty="0" smtClean="0">
                <a:solidFill>
                  <a:srgbClr val="FF0000"/>
                </a:solidFill>
              </a:rPr>
              <a:t> ресурсу та</a:t>
            </a:r>
            <a:r>
              <a:rPr lang="ru-RU" b="1" dirty="0" smtClean="0">
                <a:solidFill>
                  <a:srgbClr val="FF0000"/>
                </a:solidFill>
              </a:rPr>
              <a:t> на </a:t>
            </a:r>
            <a:r>
              <a:rPr lang="ru-RU" b="1" dirty="0" err="1" smtClean="0">
                <a:solidFill>
                  <a:srgbClr val="FF0000"/>
                </a:solidFill>
              </a:rPr>
              <a:t>перер</a:t>
            </a:r>
            <a:r>
              <a:rPr lang="uk-UA" b="1" dirty="0" smtClean="0">
                <a:solidFill>
                  <a:srgbClr val="FF0000"/>
                </a:solidFill>
              </a:rPr>
              <a:t>об</a:t>
            </a:r>
            <a:r>
              <a:rPr lang="ru-RU" b="1" dirty="0" err="1" smtClean="0">
                <a:solidFill>
                  <a:srgbClr val="FF0000"/>
                </a:solidFill>
              </a:rPr>
              <a:t>ку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uk-UA" b="1" dirty="0" smtClean="0">
                <a:solidFill>
                  <a:srgbClr val="FF0000"/>
                </a:solidFill>
              </a:rPr>
              <a:t>одиниці забруднювача</a:t>
            </a:r>
            <a:r>
              <a:rPr lang="ru-RU" b="1" dirty="0" smtClean="0">
                <a:solidFill>
                  <a:srgbClr val="FF0000"/>
                </a:solidFill>
              </a:rPr>
              <a:t>; </a:t>
            </a:r>
          </a:p>
          <a:p>
            <a:pPr>
              <a:buNone/>
            </a:pPr>
            <a:r>
              <a:rPr lang="el-GR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ν</a:t>
            </a:r>
            <a:r>
              <a:rPr lang="ru-RU" b="1" dirty="0" smtClean="0">
                <a:solidFill>
                  <a:srgbClr val="FF0000"/>
                </a:solidFill>
              </a:rPr>
              <a:t>– с</a:t>
            </a:r>
            <a:r>
              <a:rPr lang="uk-UA" b="1" dirty="0" err="1" smtClean="0">
                <a:solidFill>
                  <a:srgbClr val="FF0000"/>
                </a:solidFill>
              </a:rPr>
              <a:t>укупна</a:t>
            </a:r>
            <a:r>
              <a:rPr lang="uk-UA" b="1" dirty="0" smtClean="0">
                <a:solidFill>
                  <a:srgbClr val="FF0000"/>
                </a:solidFill>
              </a:rPr>
              <a:t> додана вартість</a:t>
            </a:r>
            <a:endParaRPr lang="ru-RU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uk-UA" b="1" dirty="0" smtClean="0">
                <a:solidFill>
                  <a:srgbClr val="FF0000"/>
                </a:solidFill>
              </a:rPr>
              <a:t>Змінні величини</a:t>
            </a:r>
            <a:r>
              <a:rPr lang="ru-RU" b="1" dirty="0" smtClean="0">
                <a:solidFill>
                  <a:srgbClr val="FF0000"/>
                </a:solidFill>
              </a:rPr>
              <a:t>:</a:t>
            </a:r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x</a:t>
            </a:r>
            <a:r>
              <a:rPr lang="ru-RU" b="1" baseline="-25000" dirty="0" smtClean="0">
                <a:solidFill>
                  <a:srgbClr val="FF0000"/>
                </a:solidFill>
              </a:rPr>
              <a:t>1</a:t>
            </a:r>
            <a:r>
              <a:rPr lang="ru-RU" b="1" dirty="0" smtClean="0">
                <a:solidFill>
                  <a:srgbClr val="FF0000"/>
                </a:solidFill>
              </a:rPr>
              <a:t> – </a:t>
            </a:r>
            <a:r>
              <a:rPr lang="ru-RU" b="1" dirty="0" err="1" smtClean="0">
                <a:solidFill>
                  <a:srgbClr val="FF0000"/>
                </a:solidFill>
              </a:rPr>
              <a:t>об’єм</a:t>
            </a:r>
            <a:r>
              <a:rPr lang="uk-UA" b="1" dirty="0" smtClean="0">
                <a:solidFill>
                  <a:srgbClr val="FF0000"/>
                </a:solidFill>
              </a:rPr>
              <a:t> випуску в кожній галузі</a:t>
            </a:r>
            <a:r>
              <a:rPr lang="ru-RU" b="1" dirty="0" smtClean="0">
                <a:solidFill>
                  <a:srgbClr val="FF0000"/>
                </a:solidFill>
              </a:rPr>
              <a:t> (</a:t>
            </a:r>
            <a:r>
              <a:rPr lang="ru-RU" b="1" i="1" dirty="0" smtClean="0">
                <a:solidFill>
                  <a:srgbClr val="FF0000"/>
                </a:solidFill>
              </a:rPr>
              <a:t>т</a:t>
            </a:r>
            <a:r>
              <a:rPr lang="ru-RU" b="1" dirty="0" smtClean="0">
                <a:solidFill>
                  <a:srgbClr val="FF0000"/>
                </a:solidFill>
              </a:rPr>
              <a:t>);</a:t>
            </a:r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x</a:t>
            </a:r>
            <a:r>
              <a:rPr lang="ru-RU" b="1" baseline="-25000" dirty="0" smtClean="0">
                <a:solidFill>
                  <a:srgbClr val="FF0000"/>
                </a:solidFill>
              </a:rPr>
              <a:t>2</a:t>
            </a:r>
            <a:r>
              <a:rPr lang="ru-RU" b="1" dirty="0" smtClean="0">
                <a:solidFill>
                  <a:srgbClr val="FF0000"/>
                </a:solidFill>
              </a:rPr>
              <a:t> – </a:t>
            </a:r>
            <a:r>
              <a:rPr lang="ru-RU" b="1" dirty="0" err="1" smtClean="0">
                <a:solidFill>
                  <a:srgbClr val="FF0000"/>
                </a:solidFill>
              </a:rPr>
              <a:t>об’єми</a:t>
            </a:r>
            <a:r>
              <a:rPr lang="uk-UA" b="1" dirty="0" smtClean="0">
                <a:solidFill>
                  <a:srgbClr val="FF0000"/>
                </a:solidFill>
              </a:rPr>
              <a:t> переробки забруднюючих речовин</a:t>
            </a:r>
            <a:r>
              <a:rPr lang="ru-RU" b="1" dirty="0" smtClean="0">
                <a:solidFill>
                  <a:srgbClr val="FF0000"/>
                </a:solidFill>
              </a:rPr>
              <a:t> (</a:t>
            </a:r>
            <a:r>
              <a:rPr lang="ru-RU" b="1" i="1" dirty="0" smtClean="0">
                <a:solidFill>
                  <a:srgbClr val="FF0000"/>
                </a:solidFill>
              </a:rPr>
              <a:t>т</a:t>
            </a:r>
            <a:r>
              <a:rPr lang="ru-RU" b="1" dirty="0" smtClean="0">
                <a:solidFill>
                  <a:srgbClr val="FF0000"/>
                </a:solidFill>
              </a:rPr>
              <a:t>);</a:t>
            </a: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rgbClr val="0070C0"/>
                </a:solidFill>
              </a:rPr>
              <a:t>модель «витрати – випуск»</a:t>
            </a:r>
            <a:r>
              <a:rPr lang="ru-RU" b="1" dirty="0" smtClean="0">
                <a:solidFill>
                  <a:srgbClr val="0070C0"/>
                </a:solidFill>
              </a:rPr>
              <a:t/>
            </a:r>
            <a:br>
              <a:rPr lang="ru-RU" b="1" dirty="0" smtClean="0">
                <a:solidFill>
                  <a:srgbClr val="0070C0"/>
                </a:solidFill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4803796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Баланс ресурс</a:t>
            </a:r>
            <a:r>
              <a:rPr lang="uk-UA" b="1" dirty="0" smtClean="0">
                <a:solidFill>
                  <a:srgbClr val="FF0000"/>
                </a:solidFill>
              </a:rPr>
              <a:t>і</a:t>
            </a:r>
            <a:r>
              <a:rPr lang="ru-RU" b="1" dirty="0" smtClean="0">
                <a:solidFill>
                  <a:srgbClr val="FF0000"/>
                </a:solidFill>
              </a:rPr>
              <a:t>в:</a:t>
            </a:r>
          </a:p>
          <a:p>
            <a:pPr algn="ctr">
              <a:buNone/>
            </a:pPr>
            <a:r>
              <a:rPr lang="ru-RU" b="1" dirty="0" smtClean="0">
                <a:solidFill>
                  <a:srgbClr val="FF0000"/>
                </a:solidFill>
              </a:rPr>
              <a:t>x</a:t>
            </a:r>
            <a:r>
              <a:rPr lang="ru-RU" b="1" baseline="-25000" dirty="0" smtClean="0">
                <a:solidFill>
                  <a:srgbClr val="FF0000"/>
                </a:solidFill>
              </a:rPr>
              <a:t>1</a:t>
            </a:r>
            <a:r>
              <a:rPr lang="ru-RU" b="1" dirty="0" smtClean="0">
                <a:solidFill>
                  <a:srgbClr val="FF0000"/>
                </a:solidFill>
              </a:rPr>
              <a:t> – A</a:t>
            </a:r>
            <a:r>
              <a:rPr lang="ru-RU" b="1" baseline="-25000" dirty="0" smtClean="0">
                <a:solidFill>
                  <a:srgbClr val="FF0000"/>
                </a:solidFill>
              </a:rPr>
              <a:t>1</a:t>
            </a:r>
            <a:r>
              <a:rPr lang="ru-RU" b="1" dirty="0" smtClean="0">
                <a:solidFill>
                  <a:srgbClr val="FF0000"/>
                </a:solidFill>
              </a:rPr>
              <a:t>x</a:t>
            </a:r>
            <a:r>
              <a:rPr lang="ru-RU" b="1" baseline="-25000" dirty="0" smtClean="0">
                <a:solidFill>
                  <a:srgbClr val="FF0000"/>
                </a:solidFill>
              </a:rPr>
              <a:t>1</a:t>
            </a:r>
            <a:r>
              <a:rPr lang="ru-RU" b="1" dirty="0" smtClean="0">
                <a:solidFill>
                  <a:srgbClr val="FF0000"/>
                </a:solidFill>
              </a:rPr>
              <a:t> – A</a:t>
            </a:r>
            <a:r>
              <a:rPr lang="ru-RU" b="1" baseline="-25000" dirty="0" smtClean="0">
                <a:solidFill>
                  <a:srgbClr val="FF0000"/>
                </a:solidFill>
              </a:rPr>
              <a:t>2</a:t>
            </a:r>
            <a:r>
              <a:rPr lang="ru-RU" b="1" dirty="0" smtClean="0">
                <a:solidFill>
                  <a:srgbClr val="FF0000"/>
                </a:solidFill>
              </a:rPr>
              <a:t>x</a:t>
            </a:r>
            <a:r>
              <a:rPr lang="ru-RU" b="1" baseline="-25000" dirty="0" smtClean="0">
                <a:solidFill>
                  <a:srgbClr val="FF0000"/>
                </a:solidFill>
              </a:rPr>
              <a:t>2</a:t>
            </a:r>
            <a:r>
              <a:rPr lang="ru-RU" b="1" dirty="0" smtClean="0">
                <a:solidFill>
                  <a:srgbClr val="FF0000"/>
                </a:solidFill>
              </a:rPr>
              <a:t> = y</a:t>
            </a:r>
            <a:r>
              <a:rPr lang="ru-RU" b="1" baseline="-25000" dirty="0" smtClean="0">
                <a:solidFill>
                  <a:srgbClr val="FF0000"/>
                </a:solidFill>
              </a:rPr>
              <a:t>1</a:t>
            </a:r>
            <a:r>
              <a:rPr lang="uk-UA" b="1" baseline="-25000" dirty="0" smtClean="0">
                <a:solidFill>
                  <a:srgbClr val="FF0000"/>
                </a:solidFill>
              </a:rPr>
              <a:t>                  </a:t>
            </a:r>
            <a:endParaRPr lang="ru-RU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uk-UA" b="1" dirty="0" smtClean="0">
                <a:solidFill>
                  <a:srgbClr val="FF0000"/>
                </a:solidFill>
              </a:rPr>
              <a:t>Баланс забруднюючих речовин</a:t>
            </a:r>
            <a:r>
              <a:rPr lang="ru-RU" b="1" dirty="0" smtClean="0">
                <a:solidFill>
                  <a:srgbClr val="FF0000"/>
                </a:solidFill>
              </a:rPr>
              <a:t>:</a:t>
            </a:r>
          </a:p>
          <a:p>
            <a:pPr algn="ctr">
              <a:buNone/>
            </a:pPr>
            <a:r>
              <a:rPr lang="uk-UA" b="1" dirty="0" smtClean="0">
                <a:solidFill>
                  <a:srgbClr val="FF0000"/>
                </a:solidFill>
              </a:rPr>
              <a:t>    </a:t>
            </a:r>
            <a:r>
              <a:rPr lang="ru-RU" b="1" dirty="0" smtClean="0">
                <a:solidFill>
                  <a:srgbClr val="FF0000"/>
                </a:solidFill>
              </a:rPr>
              <a:t>A</a:t>
            </a:r>
            <a:r>
              <a:rPr lang="ru-RU" b="1" baseline="-25000" dirty="0" smtClean="0">
                <a:solidFill>
                  <a:srgbClr val="FF0000"/>
                </a:solidFill>
              </a:rPr>
              <a:t>3</a:t>
            </a:r>
            <a:r>
              <a:rPr lang="ru-RU" b="1" dirty="0" smtClean="0">
                <a:solidFill>
                  <a:srgbClr val="FF0000"/>
                </a:solidFill>
              </a:rPr>
              <a:t>x</a:t>
            </a:r>
            <a:r>
              <a:rPr lang="ru-RU" b="1" baseline="-25000" dirty="0" smtClean="0">
                <a:solidFill>
                  <a:srgbClr val="FF0000"/>
                </a:solidFill>
              </a:rPr>
              <a:t>1</a:t>
            </a:r>
            <a:r>
              <a:rPr lang="ru-RU" b="1" dirty="0" smtClean="0">
                <a:solidFill>
                  <a:srgbClr val="FF0000"/>
                </a:solidFill>
              </a:rPr>
              <a:t> – x</a:t>
            </a:r>
            <a:r>
              <a:rPr lang="ru-RU" b="1" baseline="-25000" dirty="0" smtClean="0">
                <a:solidFill>
                  <a:srgbClr val="FF0000"/>
                </a:solidFill>
              </a:rPr>
              <a:t>2</a:t>
            </a:r>
            <a:r>
              <a:rPr lang="ru-RU" b="1" dirty="0" smtClean="0">
                <a:solidFill>
                  <a:srgbClr val="FF0000"/>
                </a:solidFill>
              </a:rPr>
              <a:t> = y</a:t>
            </a:r>
            <a:r>
              <a:rPr lang="ru-RU" b="1" baseline="-25000" dirty="0" smtClean="0">
                <a:solidFill>
                  <a:srgbClr val="FF0000"/>
                </a:solidFill>
              </a:rPr>
              <a:t>2</a:t>
            </a:r>
            <a:r>
              <a:rPr lang="uk-UA" b="1" baseline="-25000" dirty="0" smtClean="0">
                <a:solidFill>
                  <a:srgbClr val="FF0000"/>
                </a:solidFill>
              </a:rPr>
              <a:t>                           </a:t>
            </a:r>
            <a:endParaRPr lang="ru-RU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До</a:t>
            </a:r>
            <a:r>
              <a:rPr lang="uk-UA" b="1" dirty="0" smtClean="0">
                <a:solidFill>
                  <a:srgbClr val="FF0000"/>
                </a:solidFill>
              </a:rPr>
              <a:t>дана вартість</a:t>
            </a:r>
            <a:r>
              <a:rPr lang="ru-RU" b="1" dirty="0" smtClean="0">
                <a:solidFill>
                  <a:srgbClr val="FF0000"/>
                </a:solidFill>
              </a:rPr>
              <a:t>,</a:t>
            </a:r>
            <a:r>
              <a:rPr lang="ru-RU" b="1" i="1" dirty="0" smtClean="0">
                <a:solidFill>
                  <a:srgbClr val="FF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ru-RU" b="1" i="1" dirty="0" smtClean="0">
                <a:solidFill>
                  <a:srgbClr val="FF0000"/>
                </a:solidFill>
              </a:rPr>
              <a:t>т</a:t>
            </a:r>
            <a:r>
              <a:rPr lang="uk-UA" b="1" i="1" dirty="0" smtClean="0">
                <a:solidFill>
                  <a:srgbClr val="FF0000"/>
                </a:solidFill>
              </a:rPr>
              <a:t>и</a:t>
            </a:r>
            <a:r>
              <a:rPr lang="ru-RU" b="1" i="1" dirty="0" smtClean="0">
                <a:solidFill>
                  <a:srgbClr val="FF0000"/>
                </a:solidFill>
              </a:rPr>
              <a:t>с.</a:t>
            </a:r>
            <a:r>
              <a:rPr lang="uk-UA" b="1" i="1" dirty="0" err="1" smtClean="0">
                <a:solidFill>
                  <a:srgbClr val="FF0000"/>
                </a:solidFill>
              </a:rPr>
              <a:t>грн</a:t>
            </a:r>
            <a:r>
              <a:rPr lang="ru-RU" b="1" i="1" dirty="0" smtClean="0">
                <a:solidFill>
                  <a:srgbClr val="FF0000"/>
                </a:solidFill>
              </a:rPr>
              <a:t>.</a:t>
            </a:r>
            <a:r>
              <a:rPr lang="ru-RU" b="1" dirty="0" smtClean="0">
                <a:solidFill>
                  <a:srgbClr val="FF0000"/>
                </a:solidFill>
              </a:rPr>
              <a:t>:</a:t>
            </a:r>
          </a:p>
          <a:p>
            <a:pPr algn="ctr">
              <a:buNone/>
            </a:pPr>
            <a:r>
              <a:rPr lang="uk-UA" b="1" dirty="0" smtClean="0">
                <a:solidFill>
                  <a:srgbClr val="FF0000"/>
                </a:solidFill>
              </a:rPr>
              <a:t>  </a:t>
            </a:r>
            <a:r>
              <a:rPr lang="ru-RU" b="1" dirty="0" smtClean="0">
                <a:solidFill>
                  <a:srgbClr val="FF0000"/>
                </a:solidFill>
              </a:rPr>
              <a:t>c</a:t>
            </a:r>
            <a:r>
              <a:rPr lang="ru-RU" b="1" baseline="-25000" dirty="0" smtClean="0">
                <a:solidFill>
                  <a:srgbClr val="FF0000"/>
                </a:solidFill>
              </a:rPr>
              <a:t>1</a:t>
            </a:r>
            <a:r>
              <a:rPr lang="ru-RU" b="1" dirty="0" smtClean="0">
                <a:solidFill>
                  <a:srgbClr val="FF0000"/>
                </a:solidFill>
              </a:rPr>
              <a:t>x</a:t>
            </a:r>
            <a:r>
              <a:rPr lang="ru-RU" b="1" baseline="-25000" dirty="0" smtClean="0">
                <a:solidFill>
                  <a:srgbClr val="FF0000"/>
                </a:solidFill>
              </a:rPr>
              <a:t>1</a:t>
            </a:r>
            <a:r>
              <a:rPr lang="ru-RU" b="1" dirty="0" smtClean="0">
                <a:solidFill>
                  <a:srgbClr val="FF0000"/>
                </a:solidFill>
              </a:rPr>
              <a:t> + c</a:t>
            </a:r>
            <a:r>
              <a:rPr lang="ru-RU" b="1" baseline="-25000" dirty="0" smtClean="0">
                <a:solidFill>
                  <a:srgbClr val="FF0000"/>
                </a:solidFill>
              </a:rPr>
              <a:t>2</a:t>
            </a:r>
            <a:r>
              <a:rPr lang="ru-RU" b="1" dirty="0" smtClean="0">
                <a:solidFill>
                  <a:srgbClr val="FF0000"/>
                </a:solidFill>
              </a:rPr>
              <a:t>x</a:t>
            </a:r>
            <a:r>
              <a:rPr lang="ru-RU" b="1" baseline="-25000" dirty="0" smtClean="0">
                <a:solidFill>
                  <a:srgbClr val="FF0000"/>
                </a:solidFill>
              </a:rPr>
              <a:t>2</a:t>
            </a:r>
            <a:r>
              <a:rPr lang="ru-RU" b="1" dirty="0" smtClean="0">
                <a:solidFill>
                  <a:srgbClr val="FF0000"/>
                </a:solidFill>
              </a:rPr>
              <a:t> =</a:t>
            </a:r>
            <a:r>
              <a:rPr lang="el-GR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ν</a:t>
            </a:r>
            <a:endParaRPr lang="ru-RU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uk-UA" b="1" dirty="0" smtClean="0">
                <a:solidFill>
                  <a:srgbClr val="FF0000"/>
                </a:solidFill>
              </a:rPr>
              <a:t>В даній моделі передбачається, що кожна з n галузей випускає один ресурс.</a:t>
            </a:r>
            <a:endParaRPr lang="ru-RU" b="1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rgbClr val="0070C0"/>
                </a:solidFill>
              </a:rPr>
              <a:t>модель «витрати – випуск»</a:t>
            </a:r>
            <a:r>
              <a:rPr lang="ru-RU" b="1" dirty="0" smtClean="0">
                <a:solidFill>
                  <a:srgbClr val="0070C0"/>
                </a:solidFill>
              </a:rPr>
              <a:t/>
            </a:r>
            <a:br>
              <a:rPr lang="ru-RU" b="1" dirty="0" smtClean="0">
                <a:solidFill>
                  <a:srgbClr val="0070C0"/>
                </a:solidFill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b="1" dirty="0" smtClean="0">
                <a:solidFill>
                  <a:srgbClr val="FF0000"/>
                </a:solidFill>
              </a:rPr>
              <a:t>      </a:t>
            </a:r>
            <a:r>
              <a:rPr lang="uk-UA" b="1" dirty="0" smtClean="0">
                <a:solidFill>
                  <a:srgbClr val="FF0000"/>
                </a:solidFill>
              </a:rPr>
              <a:t>Балансова модель «витрати – випуск» дає можливість балансувати ресурси при передбачуваних змінах їх кінцевого споживання, підтримуючи викид забруднювачів  в заданих межах</a:t>
            </a:r>
            <a:endParaRPr lang="ru-RU" b="1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rgbClr val="0070C0"/>
                </a:solidFill>
              </a:rPr>
              <a:t>Моделі обмеженого зростання</a:t>
            </a:r>
            <a:r>
              <a:rPr lang="ru-RU" dirty="0" smtClean="0">
                <a:solidFill>
                  <a:srgbClr val="0070C0"/>
                </a:solidFill>
              </a:rPr>
              <a:t/>
            </a:r>
            <a:br>
              <a:rPr lang="ru-RU" dirty="0" smtClean="0">
                <a:solidFill>
                  <a:srgbClr val="0070C0"/>
                </a:solidFill>
              </a:rPr>
            </a:b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uk-UA" b="1" dirty="0" smtClean="0">
                <a:solidFill>
                  <a:srgbClr val="FF0000"/>
                </a:solidFill>
              </a:rPr>
              <a:t>В 1970 роках американський інженер і </a:t>
            </a:r>
            <a:r>
              <a:rPr lang="uk-UA" b="1" dirty="0" err="1" smtClean="0">
                <a:solidFill>
                  <a:srgbClr val="FF0000"/>
                </a:solidFill>
              </a:rPr>
              <a:t>системолог</a:t>
            </a:r>
            <a:r>
              <a:rPr lang="uk-UA" b="1" dirty="0" smtClean="0">
                <a:solidFill>
                  <a:srgbClr val="FF0000"/>
                </a:solidFill>
              </a:rPr>
              <a:t> </a:t>
            </a:r>
            <a:r>
              <a:rPr lang="uk-UA" b="1" dirty="0" err="1" smtClean="0">
                <a:solidFill>
                  <a:srgbClr val="FF0000"/>
                </a:solidFill>
              </a:rPr>
              <a:t>Джей</a:t>
            </a:r>
            <a:r>
              <a:rPr lang="uk-UA" b="1" dirty="0" smtClean="0">
                <a:solidFill>
                  <a:srgbClr val="FF0000"/>
                </a:solidFill>
              </a:rPr>
              <a:t> </a:t>
            </a:r>
            <a:r>
              <a:rPr lang="uk-UA" b="1" dirty="0" err="1" smtClean="0">
                <a:solidFill>
                  <a:srgbClr val="FF0000"/>
                </a:solidFill>
              </a:rPr>
              <a:t>Райт</a:t>
            </a:r>
            <a:r>
              <a:rPr lang="uk-UA" b="1" dirty="0" smtClean="0">
                <a:solidFill>
                  <a:srgbClr val="FF0000"/>
                </a:solidFill>
              </a:rPr>
              <a:t> </a:t>
            </a:r>
            <a:r>
              <a:rPr lang="uk-UA" b="1" dirty="0" err="1" smtClean="0">
                <a:solidFill>
                  <a:srgbClr val="FF0000"/>
                </a:solidFill>
              </a:rPr>
              <a:t>Форрестер</a:t>
            </a:r>
            <a:r>
              <a:rPr lang="uk-UA" b="1" dirty="0" smtClean="0">
                <a:solidFill>
                  <a:srgbClr val="FF0000"/>
                </a:solidFill>
              </a:rPr>
              <a:t> розробив моделі «Світ 1»,«</a:t>
            </a:r>
            <a:r>
              <a:rPr lang="uk-UA" b="1" dirty="0" err="1" smtClean="0">
                <a:solidFill>
                  <a:srgbClr val="FF0000"/>
                </a:solidFill>
              </a:rPr>
              <a:t>Світ</a:t>
            </a:r>
            <a:r>
              <a:rPr lang="uk-UA" b="1" dirty="0" smtClean="0">
                <a:solidFill>
                  <a:srgbClr val="FF0000"/>
                </a:solidFill>
              </a:rPr>
              <a:t> 2» , «Світ 3»,  що були спрямовані на розробку </a:t>
            </a:r>
            <a:r>
              <a:rPr lang="uk-UA" b="1" dirty="0" err="1" smtClean="0">
                <a:solidFill>
                  <a:srgbClr val="FF0000"/>
                </a:solidFill>
              </a:rPr>
              <a:t>сценарієв</a:t>
            </a:r>
            <a:r>
              <a:rPr lang="uk-UA" b="1" dirty="0" smtClean="0">
                <a:solidFill>
                  <a:srgbClr val="FF0000"/>
                </a:solidFill>
              </a:rPr>
              <a:t> розвитку людства та його взаємовідносин з біосферою. Ці моделі є прикладом імітаційних динамічних моделей.</a:t>
            </a:r>
            <a:endParaRPr lang="ru-RU" b="1" dirty="0" smtClean="0">
              <a:solidFill>
                <a:srgbClr val="FF0000"/>
              </a:solidFill>
            </a:endParaRPr>
          </a:p>
          <a:p>
            <a:pPr algn="ctr"/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rgbClr val="0070C0"/>
                </a:solidFill>
              </a:rPr>
              <a:t>Моделі обмеженого зростання</a:t>
            </a:r>
            <a:r>
              <a:rPr lang="ru-RU" dirty="0" smtClean="0">
                <a:solidFill>
                  <a:srgbClr val="0070C0"/>
                </a:solidFill>
              </a:rPr>
              <a:t/>
            </a:r>
            <a:br>
              <a:rPr lang="ru-RU" dirty="0" smtClean="0">
                <a:solidFill>
                  <a:srgbClr val="0070C0"/>
                </a:solidFill>
              </a:rPr>
            </a:br>
            <a:endParaRPr lang="ru-RU" dirty="0"/>
          </a:p>
        </p:txBody>
      </p:sp>
      <p:pic>
        <p:nvPicPr>
          <p:cNvPr id="32776" name="Picture 8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42151" t="48417" r="42973" b="43835"/>
          <a:stretch>
            <a:fillRect/>
          </a:stretch>
        </p:blipFill>
        <p:spPr bwMode="auto">
          <a:xfrm>
            <a:off x="2571736" y="2214554"/>
            <a:ext cx="4457732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77" name="Picture 9"/>
          <p:cNvPicPr>
            <a:picLocks noChangeAspect="1" noChangeArrowheads="1"/>
          </p:cNvPicPr>
          <p:nvPr/>
        </p:nvPicPr>
        <p:blipFill>
          <a:blip r:embed="rId3" cstate="print"/>
          <a:srcRect l="25661" t="28302" r="20000" b="65094"/>
          <a:stretch>
            <a:fillRect/>
          </a:stretch>
        </p:blipFill>
        <p:spPr bwMode="auto">
          <a:xfrm>
            <a:off x="571471" y="1214422"/>
            <a:ext cx="8082649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78" name="Picture 10"/>
          <p:cNvPicPr>
            <a:picLocks noChangeAspect="1" noChangeArrowheads="1"/>
          </p:cNvPicPr>
          <p:nvPr/>
        </p:nvPicPr>
        <p:blipFill>
          <a:blip r:embed="rId4" cstate="print"/>
          <a:srcRect l="21600" t="58000" r="58400" b="29000"/>
          <a:stretch>
            <a:fillRect/>
          </a:stretch>
        </p:blipFill>
        <p:spPr bwMode="auto">
          <a:xfrm>
            <a:off x="857224" y="4429132"/>
            <a:ext cx="3434519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16632"/>
            <a:ext cx="8686800" cy="1178768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/>
              <a:t> </a:t>
            </a:r>
            <a:r>
              <a:rPr lang="uk-UA" b="1" dirty="0" smtClean="0">
                <a:solidFill>
                  <a:srgbClr val="0070C0"/>
                </a:solidFill>
              </a:rPr>
              <a:t>В</a:t>
            </a:r>
            <a:r>
              <a:rPr lang="ru-RU" b="1" dirty="0" smtClean="0">
                <a:solidFill>
                  <a:srgbClr val="0070C0"/>
                </a:solidFill>
              </a:rPr>
              <a:t> моделях </a:t>
            </a:r>
            <a:r>
              <a:rPr lang="uk-UA" b="1" dirty="0" err="1" smtClean="0">
                <a:solidFill>
                  <a:srgbClr val="0070C0"/>
                </a:solidFill>
              </a:rPr>
              <a:t>Форреста</a:t>
            </a:r>
            <a:r>
              <a:rPr lang="uk-UA" b="1" dirty="0" smtClean="0">
                <a:solidFill>
                  <a:srgbClr val="0070C0"/>
                </a:solidFill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</a:rPr>
              <a:t>виділяються</a:t>
            </a:r>
            <a:r>
              <a:rPr lang="ru-RU" b="1" dirty="0" smtClean="0">
                <a:solidFill>
                  <a:srgbClr val="0070C0"/>
                </a:solidFill>
              </a:rPr>
              <a:t> 5 </a:t>
            </a:r>
            <a:r>
              <a:rPr lang="ru-RU" b="1" dirty="0" err="1" smtClean="0">
                <a:solidFill>
                  <a:srgbClr val="0070C0"/>
                </a:solidFill>
              </a:rPr>
              <a:t>рівнів</a:t>
            </a:r>
            <a:r>
              <a:rPr lang="ru-RU" b="1" dirty="0" smtClean="0">
                <a:solidFill>
                  <a:srgbClr val="0070C0"/>
                </a:solidFill>
              </a:rPr>
              <a:t>: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uk-UA" b="1" dirty="0" smtClean="0">
                <a:solidFill>
                  <a:srgbClr val="FF0000"/>
                </a:solidFill>
              </a:rPr>
              <a:t>Ч</a:t>
            </a:r>
            <a:r>
              <a:rPr lang="ru-RU" b="1" dirty="0" err="1" smtClean="0">
                <a:solidFill>
                  <a:srgbClr val="FF0000"/>
                </a:solidFill>
              </a:rPr>
              <a:t>исельність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населення</a:t>
            </a:r>
            <a:r>
              <a:rPr lang="ru-RU" b="1" dirty="0" smtClean="0">
                <a:solidFill>
                  <a:srgbClr val="FF0000"/>
                </a:solidFill>
              </a:rPr>
              <a:t> - P;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uk-UA" b="1" dirty="0" smtClean="0">
                <a:solidFill>
                  <a:srgbClr val="FF0000"/>
                </a:solidFill>
              </a:rPr>
              <a:t>З</a:t>
            </a:r>
            <a:r>
              <a:rPr lang="ru-RU" b="1" dirty="0" err="1" smtClean="0">
                <a:solidFill>
                  <a:srgbClr val="FF0000"/>
                </a:solidFill>
              </a:rPr>
              <a:t>агальний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обсяг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інвестицій</a:t>
            </a:r>
            <a:r>
              <a:rPr lang="ru-RU" b="1" dirty="0" smtClean="0">
                <a:solidFill>
                  <a:srgbClr val="FF0000"/>
                </a:solidFill>
              </a:rPr>
              <a:t> в у</a:t>
            </a:r>
            <a:r>
              <a:rPr lang="uk-UA" b="1" dirty="0" smtClean="0">
                <a:solidFill>
                  <a:srgbClr val="FF0000"/>
                </a:solidFill>
              </a:rPr>
              <a:t>мовних одиницях</a:t>
            </a:r>
            <a:endParaRPr lang="ru-RU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uk-UA" b="1" dirty="0" smtClean="0">
                <a:solidFill>
                  <a:srgbClr val="FF0000"/>
                </a:solidFill>
              </a:rPr>
              <a:t>   </a:t>
            </a:r>
            <a:r>
              <a:rPr lang="ru-RU" b="1" dirty="0" smtClean="0">
                <a:solidFill>
                  <a:srgbClr val="FF0000"/>
                </a:solidFill>
              </a:rPr>
              <a:t> (</a:t>
            </a:r>
            <a:r>
              <a:rPr lang="ru-RU" b="1" dirty="0" err="1" smtClean="0">
                <a:solidFill>
                  <a:srgbClr val="FF0000"/>
                </a:solidFill>
              </a:rPr>
              <a:t>Загальний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обсяг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капітальних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вкладень</a:t>
            </a:r>
            <a:r>
              <a:rPr lang="ru-RU" b="1" dirty="0" smtClean="0">
                <a:solidFill>
                  <a:srgbClr val="FF0000"/>
                </a:solidFill>
              </a:rPr>
              <a:t>) - К;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uk-UA" b="1" dirty="0" smtClean="0">
                <a:solidFill>
                  <a:srgbClr val="FF0000"/>
                </a:solidFill>
              </a:rPr>
              <a:t>Г</a:t>
            </a:r>
            <a:r>
              <a:rPr lang="ru-RU" b="1" dirty="0" err="1" smtClean="0">
                <a:solidFill>
                  <a:srgbClr val="FF0000"/>
                </a:solidFill>
              </a:rPr>
              <a:t>лобальний</a:t>
            </a:r>
            <a:r>
              <a:rPr lang="ru-RU" b="1" dirty="0" smtClean="0">
                <a:solidFill>
                  <a:srgbClr val="FF0000"/>
                </a:solidFill>
              </a:rPr>
              <a:t> запас </a:t>
            </a:r>
            <a:r>
              <a:rPr lang="ru-RU" b="1" dirty="0" err="1" smtClean="0">
                <a:solidFill>
                  <a:srgbClr val="FF0000"/>
                </a:solidFill>
              </a:rPr>
              <a:t>природних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ресурсів</a:t>
            </a:r>
            <a:r>
              <a:rPr lang="ru-RU" b="1" dirty="0" smtClean="0">
                <a:solidFill>
                  <a:srgbClr val="FF0000"/>
                </a:solidFill>
              </a:rPr>
              <a:t> в у</a:t>
            </a:r>
            <a:r>
              <a:rPr lang="uk-UA" b="1" dirty="0" smtClean="0">
                <a:solidFill>
                  <a:srgbClr val="FF0000"/>
                </a:solidFill>
              </a:rPr>
              <a:t>мовних одиницях</a:t>
            </a:r>
            <a:r>
              <a:rPr lang="ru-RU" b="1" dirty="0" smtClean="0">
                <a:solidFill>
                  <a:srgbClr val="FF0000"/>
                </a:solidFill>
              </a:rPr>
              <a:t> - R;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uk-UA" b="1" dirty="0" smtClean="0">
                <a:solidFill>
                  <a:srgbClr val="FF0000"/>
                </a:solidFill>
              </a:rPr>
              <a:t>П</a:t>
            </a:r>
            <a:r>
              <a:rPr lang="ru-RU" b="1" dirty="0" err="1" smtClean="0">
                <a:solidFill>
                  <a:srgbClr val="FF0000"/>
                </a:solidFill>
              </a:rPr>
              <a:t>итома</a:t>
            </a:r>
            <a:r>
              <a:rPr lang="ru-RU" b="1" dirty="0" smtClean="0">
                <a:solidFill>
                  <a:srgbClr val="FF0000"/>
                </a:solidFill>
              </a:rPr>
              <a:t> вага с</a:t>
            </a:r>
            <a:r>
              <a:rPr lang="uk-UA" b="1" dirty="0" err="1" smtClean="0">
                <a:solidFill>
                  <a:srgbClr val="FF0000"/>
                </a:solidFill>
              </a:rPr>
              <a:t>ільського</a:t>
            </a:r>
            <a:r>
              <a:rPr lang="uk-UA" b="1" dirty="0" smtClean="0">
                <a:solidFill>
                  <a:srgbClr val="FF0000"/>
                </a:solidFill>
              </a:rPr>
              <a:t> господарства</a:t>
            </a:r>
            <a:r>
              <a:rPr lang="ru-RU" b="1" dirty="0" smtClean="0">
                <a:solidFill>
                  <a:srgbClr val="FF0000"/>
                </a:solidFill>
              </a:rPr>
              <a:t> в </a:t>
            </a:r>
            <a:r>
              <a:rPr lang="ru-RU" b="1" dirty="0" err="1" smtClean="0">
                <a:solidFill>
                  <a:srgbClr val="FF0000"/>
                </a:solidFill>
              </a:rPr>
              <a:t>загальному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обсязі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інвестицій</a:t>
            </a:r>
            <a:r>
              <a:rPr lang="ru-RU" b="1" dirty="0" smtClean="0">
                <a:solidFill>
                  <a:srgbClr val="FF0000"/>
                </a:solidFill>
              </a:rPr>
              <a:t> (</a:t>
            </a:r>
            <a:r>
              <a:rPr lang="ru-RU" b="1" dirty="0" err="1" smtClean="0">
                <a:solidFill>
                  <a:srgbClr val="FF0000"/>
                </a:solidFill>
              </a:rPr>
              <a:t>частка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капітальних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вкладень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в</a:t>
            </a:r>
            <a:r>
              <a:rPr lang="ru-RU" b="1" dirty="0" smtClean="0">
                <a:solidFill>
                  <a:srgbClr val="FF0000"/>
                </a:solidFill>
              </a:rPr>
              <a:t> с</a:t>
            </a:r>
            <a:r>
              <a:rPr lang="uk-UA" b="1" dirty="0" err="1" smtClean="0">
                <a:solidFill>
                  <a:srgbClr val="FF0000"/>
                </a:solidFill>
              </a:rPr>
              <a:t>ільське</a:t>
            </a:r>
            <a:r>
              <a:rPr lang="uk-UA" b="1" dirty="0" smtClean="0">
                <a:solidFill>
                  <a:srgbClr val="FF0000"/>
                </a:solidFill>
              </a:rPr>
              <a:t> господарство</a:t>
            </a:r>
            <a:r>
              <a:rPr lang="ru-RU" b="1" dirty="0" smtClean="0">
                <a:solidFill>
                  <a:srgbClr val="FF0000"/>
                </a:solidFill>
              </a:rPr>
              <a:t>) - S;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uk-UA" b="1" dirty="0" smtClean="0">
                <a:solidFill>
                  <a:srgbClr val="FF0000"/>
                </a:solidFill>
              </a:rPr>
              <a:t>С</a:t>
            </a:r>
            <a:r>
              <a:rPr lang="ru-RU" b="1" dirty="0" err="1" smtClean="0">
                <a:solidFill>
                  <a:srgbClr val="FF0000"/>
                </a:solidFill>
              </a:rPr>
              <a:t>тупінь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забрудненості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навколишнього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середовища</a:t>
            </a:r>
            <a:r>
              <a:rPr lang="ru-RU" b="1" dirty="0" smtClean="0">
                <a:solidFill>
                  <a:srgbClr val="FF0000"/>
                </a:solidFill>
              </a:rPr>
              <a:t> в у</a:t>
            </a:r>
            <a:r>
              <a:rPr lang="uk-UA" b="1" dirty="0" smtClean="0">
                <a:solidFill>
                  <a:srgbClr val="FF0000"/>
                </a:solidFill>
              </a:rPr>
              <a:t>мовних одиницях</a:t>
            </a:r>
            <a:r>
              <a:rPr lang="ru-RU" b="1" dirty="0" smtClean="0">
                <a:solidFill>
                  <a:srgbClr val="FF0000"/>
                </a:solidFill>
              </a:rPr>
              <a:t> - Z.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rgbClr val="0070C0"/>
                </a:solidFill>
              </a:rPr>
              <a:t>Моделі обмеженого зростання</a:t>
            </a:r>
            <a:r>
              <a:rPr lang="ru-RU" dirty="0" smtClean="0">
                <a:solidFill>
                  <a:srgbClr val="0070C0"/>
                </a:solidFill>
              </a:rPr>
              <a:t/>
            </a:r>
            <a:br>
              <a:rPr lang="ru-RU" dirty="0" smtClean="0">
                <a:solidFill>
                  <a:srgbClr val="0070C0"/>
                </a:solidFill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uk-UA" dirty="0" smtClean="0"/>
              <a:t> </a:t>
            </a:r>
            <a:r>
              <a:rPr lang="uk-UA" b="1" dirty="0" smtClean="0">
                <a:solidFill>
                  <a:srgbClr val="FF0000"/>
                </a:solidFill>
              </a:rPr>
              <a:t>Математична  модель </a:t>
            </a:r>
            <a:r>
              <a:rPr lang="uk-UA" b="1" dirty="0" err="1" smtClean="0">
                <a:solidFill>
                  <a:srgbClr val="FF0000"/>
                </a:solidFill>
              </a:rPr>
              <a:t>Форрестера-Медоуза</a:t>
            </a:r>
            <a:r>
              <a:rPr lang="uk-UA" b="1" dirty="0" smtClean="0">
                <a:solidFill>
                  <a:srgbClr val="FF0000"/>
                </a:solidFill>
              </a:rPr>
              <a:t> уявляє собою систему диференціальних рівнянь першого порядку , що описують зміни в часі 5 основних змінних: P, R, K, S, Z. 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88640"/>
            <a:ext cx="8686800" cy="1224136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rgbClr val="0070C0"/>
                </a:solidFill>
              </a:rPr>
              <a:t>Чисельність населення:</a:t>
            </a:r>
            <a:r>
              <a:rPr lang="ru-RU" b="1" dirty="0" smtClean="0">
                <a:solidFill>
                  <a:srgbClr val="0070C0"/>
                </a:solidFill>
              </a:rPr>
              <a:t/>
            </a:r>
            <a:br>
              <a:rPr lang="ru-RU" b="1" dirty="0" smtClean="0">
                <a:solidFill>
                  <a:srgbClr val="0070C0"/>
                </a:solidFill>
              </a:rPr>
            </a:br>
            <a:r>
              <a:rPr lang="uk-UA" b="1" dirty="0" smtClean="0">
                <a:solidFill>
                  <a:srgbClr val="0070C0"/>
                </a:solidFill>
              </a:rPr>
              <a:t>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25" name="Object 1"/>
          <p:cNvGraphicFramePr>
            <a:graphicFrameLocks noChangeAspect="1"/>
          </p:cNvGraphicFramePr>
          <p:nvPr/>
        </p:nvGraphicFramePr>
        <p:xfrm>
          <a:off x="1979712" y="1196752"/>
          <a:ext cx="5422950" cy="936104"/>
        </p:xfrm>
        <a:graphic>
          <a:graphicData uri="http://schemas.openxmlformats.org/presentationml/2006/ole">
            <p:oleObj spid="_x0000_s1025" name="Формула" r:id="rId3" imgW="19737014" imgH="14651347" progId="Equation.3">
              <p:embed/>
            </p:oleObj>
          </a:graphicData>
        </a:graphic>
      </p:graphicFrame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4" cstate="print"/>
          <a:srcRect l="23508" t="71642" r="41231" b="10448"/>
          <a:stretch>
            <a:fillRect/>
          </a:stretch>
        </p:blipFill>
        <p:spPr bwMode="auto">
          <a:xfrm>
            <a:off x="395536" y="2420888"/>
            <a:ext cx="5544616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42" name="Object 18"/>
          <p:cNvGraphicFramePr>
            <a:graphicFrameLocks noChangeAspect="1"/>
          </p:cNvGraphicFramePr>
          <p:nvPr/>
        </p:nvGraphicFramePr>
        <p:xfrm>
          <a:off x="5076056" y="4005064"/>
          <a:ext cx="3766763" cy="1234306"/>
        </p:xfrm>
        <a:graphic>
          <a:graphicData uri="http://schemas.openxmlformats.org/presentationml/2006/ole">
            <p:oleObj spid="_x0000_s1042" name="Формула" r:id="rId5" imgW="3504455" imgH="7170289" progId="Equation.3">
              <p:embed/>
            </p:oleObj>
          </a:graphicData>
        </a:graphic>
      </p:graphicFrame>
      <p:pic>
        <p:nvPicPr>
          <p:cNvPr id="1044" name="Picture 20"/>
          <p:cNvPicPr>
            <a:picLocks noChangeAspect="1" noChangeArrowheads="1"/>
          </p:cNvPicPr>
          <p:nvPr/>
        </p:nvPicPr>
        <p:blipFill>
          <a:blip r:embed="rId6" cstate="print"/>
          <a:srcRect l="25000" t="49207" r="50000" b="36507"/>
          <a:stretch>
            <a:fillRect/>
          </a:stretch>
        </p:blipFill>
        <p:spPr bwMode="auto">
          <a:xfrm>
            <a:off x="395536" y="4797152"/>
            <a:ext cx="4704524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rgbClr val="0070C0"/>
                </a:solidFill>
              </a:rPr>
              <a:t>Інвестиції або капітальні вкладення</a:t>
            </a:r>
            <a:r>
              <a:rPr lang="ru-RU" b="1" dirty="0" smtClean="0">
                <a:solidFill>
                  <a:srgbClr val="0070C0"/>
                </a:solidFill>
              </a:rPr>
              <a:t/>
            </a:r>
            <a:br>
              <a:rPr lang="ru-RU" b="1" dirty="0" smtClean="0">
                <a:solidFill>
                  <a:srgbClr val="0070C0"/>
                </a:solidFill>
              </a:rPr>
            </a:b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7649" name="Object 1"/>
          <p:cNvGraphicFramePr>
            <a:graphicFrameLocks noChangeAspect="1"/>
          </p:cNvGraphicFramePr>
          <p:nvPr/>
        </p:nvGraphicFramePr>
        <p:xfrm>
          <a:off x="2411760" y="1340768"/>
          <a:ext cx="4752528" cy="792088"/>
        </p:xfrm>
        <a:graphic>
          <a:graphicData uri="http://schemas.openxmlformats.org/presentationml/2006/ole">
            <p:oleObj spid="_x0000_s27649" name="Формула" r:id="rId3" imgW="5945024" imgH="3816801" progId="Equation.3">
              <p:embed/>
            </p:oleObj>
          </a:graphicData>
        </a:graphic>
      </p:graphicFrame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7651" name="Object 3"/>
          <p:cNvGraphicFramePr>
            <a:graphicFrameLocks noChangeAspect="1"/>
          </p:cNvGraphicFramePr>
          <p:nvPr/>
        </p:nvGraphicFramePr>
        <p:xfrm>
          <a:off x="4572000" y="4581128"/>
          <a:ext cx="3647925" cy="1224136"/>
        </p:xfrm>
        <a:graphic>
          <a:graphicData uri="http://schemas.openxmlformats.org/presentationml/2006/ole">
            <p:oleObj spid="_x0000_s27651" name="Формула" r:id="rId4" imgW="2837541" imgH="6550156" progId="Equation.3">
              <p:embed/>
            </p:oleObj>
          </a:graphicData>
        </a:graphic>
      </p:graphicFrame>
      <p:pic>
        <p:nvPicPr>
          <p:cNvPr id="27653" name="Picture 5"/>
          <p:cNvPicPr>
            <a:picLocks noChangeAspect="1" noChangeArrowheads="1"/>
          </p:cNvPicPr>
          <p:nvPr/>
        </p:nvPicPr>
        <p:blipFill>
          <a:blip r:embed="rId5" cstate="print"/>
          <a:srcRect l="23864" t="57576" r="40341" b="21212"/>
          <a:stretch>
            <a:fillRect/>
          </a:stretch>
        </p:blipFill>
        <p:spPr bwMode="auto">
          <a:xfrm>
            <a:off x="412636" y="2348880"/>
            <a:ext cx="5383500" cy="179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rgbClr val="0070C0"/>
                </a:solidFill>
              </a:rPr>
              <a:t>Відносне забруднення </a:t>
            </a:r>
            <a:r>
              <a:rPr lang="ru-RU" b="1" dirty="0" smtClean="0">
                <a:solidFill>
                  <a:srgbClr val="0070C0"/>
                </a:solidFill>
              </a:rPr>
              <a:t/>
            </a:r>
            <a:br>
              <a:rPr lang="ru-RU" b="1" dirty="0" smtClean="0">
                <a:solidFill>
                  <a:srgbClr val="0070C0"/>
                </a:solidFill>
              </a:rPr>
            </a:b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8673" name="Object 1"/>
          <p:cNvGraphicFramePr>
            <a:graphicFrameLocks noChangeAspect="1"/>
          </p:cNvGraphicFramePr>
          <p:nvPr/>
        </p:nvGraphicFramePr>
        <p:xfrm>
          <a:off x="2123728" y="1556792"/>
          <a:ext cx="5247801" cy="864096"/>
        </p:xfrm>
        <a:graphic>
          <a:graphicData uri="http://schemas.openxmlformats.org/presentationml/2006/ole">
            <p:oleObj spid="_x0000_s28673" name="Формула" r:id="rId3" imgW="6629336" imgH="4116975" progId="Equation.3">
              <p:embed/>
            </p:oleObj>
          </a:graphicData>
        </a:graphic>
      </p:graphicFrame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8675" name="Object 3"/>
          <p:cNvGraphicFramePr>
            <a:graphicFrameLocks noChangeAspect="1"/>
          </p:cNvGraphicFramePr>
          <p:nvPr/>
        </p:nvGraphicFramePr>
        <p:xfrm>
          <a:off x="3491880" y="4437112"/>
          <a:ext cx="4880543" cy="1587646"/>
        </p:xfrm>
        <a:graphic>
          <a:graphicData uri="http://schemas.openxmlformats.org/presentationml/2006/ole">
            <p:oleObj spid="_x0000_s28675" name="Формула" r:id="rId4" imgW="3464446" imgH="6364675" progId="Equation.3">
              <p:embed/>
            </p:oleObj>
          </a:graphicData>
        </a:graphic>
      </p:graphicFrame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5" cstate="print"/>
          <a:srcRect l="24699" t="47297" r="28933" b="43244"/>
          <a:stretch>
            <a:fillRect/>
          </a:stretch>
        </p:blipFill>
        <p:spPr bwMode="auto">
          <a:xfrm>
            <a:off x="359024" y="2852936"/>
            <a:ext cx="6805264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955576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rgbClr val="0070C0"/>
                </a:solidFill>
              </a:rPr>
              <a:t>Частка інвестицій в сільське господарство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9697" name="Object 1"/>
          <p:cNvGraphicFramePr>
            <a:graphicFrameLocks noChangeAspect="1"/>
          </p:cNvGraphicFramePr>
          <p:nvPr/>
        </p:nvGraphicFramePr>
        <p:xfrm>
          <a:off x="1043608" y="1412776"/>
          <a:ext cx="4567332" cy="1010803"/>
        </p:xfrm>
        <a:graphic>
          <a:graphicData uri="http://schemas.openxmlformats.org/presentationml/2006/ole">
            <p:oleObj spid="_x0000_s29697" name="Формула" r:id="rId3" imgW="1638459" imgH="4893151" progId="Equation.3">
              <p:embed/>
            </p:oleObj>
          </a:graphicData>
        </a:graphic>
      </p:graphicFrame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4" cstate="print"/>
          <a:srcRect l="26367" t="51562" r="20899" b="15625"/>
          <a:stretch>
            <a:fillRect/>
          </a:stretch>
        </p:blipFill>
        <p:spPr bwMode="auto">
          <a:xfrm>
            <a:off x="251520" y="2420888"/>
            <a:ext cx="7406537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Picture 5"/>
          <p:cNvPicPr>
            <a:picLocks noChangeAspect="1" noChangeArrowheads="1"/>
          </p:cNvPicPr>
          <p:nvPr/>
        </p:nvPicPr>
        <p:blipFill>
          <a:blip r:embed="rId5" cstate="print"/>
          <a:srcRect l="25200" t="71399" r="37001" b="14335"/>
          <a:stretch>
            <a:fillRect/>
          </a:stretch>
        </p:blipFill>
        <p:spPr bwMode="auto">
          <a:xfrm>
            <a:off x="1475656" y="5390456"/>
            <a:ext cx="6912768" cy="1467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2" name="Picture 6"/>
          <p:cNvPicPr>
            <a:picLocks noChangeAspect="1" noChangeArrowheads="1"/>
          </p:cNvPicPr>
          <p:nvPr/>
        </p:nvPicPr>
        <p:blipFill>
          <a:blip r:embed="rId6" cstate="print"/>
          <a:srcRect l="26381" t="39899" r="46451" b="55201"/>
          <a:stretch>
            <a:fillRect/>
          </a:stretch>
        </p:blipFill>
        <p:spPr bwMode="auto">
          <a:xfrm>
            <a:off x="3779912" y="5013176"/>
            <a:ext cx="4968552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err="1" smtClean="0">
                <a:solidFill>
                  <a:srgbClr val="0070C0"/>
                </a:solidFill>
              </a:rPr>
              <a:t>Невідтворювані</a:t>
            </a:r>
            <a:r>
              <a:rPr lang="uk-UA" b="1" dirty="0" smtClean="0">
                <a:solidFill>
                  <a:srgbClr val="0070C0"/>
                </a:solidFill>
              </a:rPr>
              <a:t> ресурси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0721" name="Object 1"/>
          <p:cNvGraphicFramePr>
            <a:graphicFrameLocks noChangeAspect="1"/>
          </p:cNvGraphicFramePr>
          <p:nvPr/>
        </p:nvGraphicFramePr>
        <p:xfrm>
          <a:off x="2555776" y="1412776"/>
          <a:ext cx="4188078" cy="801422"/>
        </p:xfrm>
        <a:graphic>
          <a:graphicData uri="http://schemas.openxmlformats.org/presentationml/2006/ole">
            <p:oleObj spid="_x0000_s30721" name="Формула" r:id="rId3" imgW="79896" imgH="230174" progId="Equation.3">
              <p:embed/>
            </p:oleObj>
          </a:graphicData>
        </a:graphic>
      </p:graphicFrame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 cstate="print"/>
          <a:srcRect l="25000" t="62500" r="22619" b="9226"/>
          <a:stretch>
            <a:fillRect/>
          </a:stretch>
        </p:blipFill>
        <p:spPr bwMode="auto">
          <a:xfrm>
            <a:off x="428596" y="2714620"/>
            <a:ext cx="8471043" cy="3657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1328726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>
                <a:solidFill>
                  <a:srgbClr val="0070C0"/>
                </a:solidFill>
              </a:rPr>
              <a:t>рекомендації після розрахунків за наведеними математичними моделями:</a:t>
            </a:r>
            <a:r>
              <a:rPr lang="ru-RU" dirty="0" smtClean="0">
                <a:solidFill>
                  <a:srgbClr val="0070C0"/>
                </a:solidFill>
              </a:rPr>
              <a:t/>
            </a:r>
            <a:br>
              <a:rPr lang="ru-RU" dirty="0" smtClean="0">
                <a:solidFill>
                  <a:srgbClr val="0070C0"/>
                </a:solidFill>
              </a:rPr>
            </a:b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089548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ru-RU" sz="4000" b="1" dirty="0" err="1" smtClean="0"/>
              <a:t>Стабілізувати</a:t>
            </a:r>
            <a:r>
              <a:rPr lang="ru-RU" sz="4000" b="1" dirty="0" smtClean="0"/>
              <a:t> </a:t>
            </a:r>
            <a:r>
              <a:rPr lang="ru-RU" sz="4000" b="1" dirty="0" err="1" smtClean="0"/>
              <a:t>чисельність</a:t>
            </a:r>
            <a:r>
              <a:rPr lang="ru-RU" sz="4000" b="1" dirty="0" smtClean="0"/>
              <a:t> </a:t>
            </a:r>
            <a:r>
              <a:rPr lang="ru-RU" sz="4000" b="1" dirty="0" err="1" smtClean="0"/>
              <a:t>населення</a:t>
            </a:r>
            <a:r>
              <a:rPr lang="uk-UA" sz="4000" b="1" dirty="0" smtClean="0"/>
              <a:t> Землі</a:t>
            </a:r>
            <a:r>
              <a:rPr lang="ru-RU" sz="4000" b="1" dirty="0" smtClean="0"/>
              <a:t>;</a:t>
            </a:r>
          </a:p>
          <a:p>
            <a:pPr lvl="0"/>
            <a:r>
              <a:rPr lang="ru-RU" sz="4000" b="1" dirty="0" smtClean="0"/>
              <a:t> </a:t>
            </a:r>
            <a:r>
              <a:rPr lang="ru-RU" sz="4000" b="1" dirty="0" err="1" smtClean="0"/>
              <a:t>Промисловий</a:t>
            </a:r>
            <a:r>
              <a:rPr lang="ru-RU" sz="4000" b="1" dirty="0" smtClean="0"/>
              <a:t> </a:t>
            </a:r>
            <a:r>
              <a:rPr lang="ru-RU" sz="4000" b="1" dirty="0" err="1" smtClean="0"/>
              <a:t>капітал</a:t>
            </a:r>
            <a:r>
              <a:rPr lang="ru-RU" sz="4000" b="1" dirty="0" smtClean="0"/>
              <a:t> повинен </a:t>
            </a:r>
            <a:r>
              <a:rPr lang="ru-RU" sz="4000" b="1" dirty="0" err="1" smtClean="0"/>
              <a:t>стабілізуватися</a:t>
            </a:r>
            <a:r>
              <a:rPr lang="ru-RU" sz="4000" b="1" dirty="0" smtClean="0"/>
              <a:t> </a:t>
            </a:r>
            <a:r>
              <a:rPr lang="ru-RU" sz="4000" b="1" dirty="0" err="1" smtClean="0"/>
              <a:t>з</a:t>
            </a:r>
            <a:r>
              <a:rPr lang="ru-RU" sz="4000" b="1" dirty="0" smtClean="0"/>
              <a:t> 90-х </a:t>
            </a:r>
            <a:r>
              <a:rPr lang="ru-RU" sz="4000" b="1" dirty="0" err="1" smtClean="0"/>
              <a:t>р</a:t>
            </a:r>
            <a:r>
              <a:rPr lang="uk-UA" sz="4000" b="1" dirty="0" err="1" smtClean="0"/>
              <a:t>оків</a:t>
            </a:r>
            <a:r>
              <a:rPr lang="ru-RU" sz="4000" b="1" dirty="0" smtClean="0"/>
              <a:t>;</a:t>
            </a:r>
          </a:p>
          <a:p>
            <a:pPr lvl="0"/>
            <a:r>
              <a:rPr lang="ru-RU" sz="4000" b="1" dirty="0" smtClean="0"/>
              <a:t> </a:t>
            </a:r>
            <a:r>
              <a:rPr lang="ru-RU" sz="4000" b="1" dirty="0" err="1" smtClean="0"/>
              <a:t>Споживання</a:t>
            </a:r>
            <a:r>
              <a:rPr lang="ru-RU" sz="4000" b="1" dirty="0" smtClean="0"/>
              <a:t> </a:t>
            </a:r>
            <a:r>
              <a:rPr lang="ru-RU" sz="4000" b="1" dirty="0" err="1" smtClean="0"/>
              <a:t>ресурсів</a:t>
            </a:r>
            <a:r>
              <a:rPr lang="ru-RU" sz="4000" b="1" dirty="0" smtClean="0"/>
              <a:t> на душу </a:t>
            </a:r>
            <a:r>
              <a:rPr lang="ru-RU" sz="4000" b="1" dirty="0" err="1" smtClean="0"/>
              <a:t>населення</a:t>
            </a:r>
            <a:r>
              <a:rPr lang="ru-RU" sz="4000" b="1" dirty="0" smtClean="0"/>
              <a:t> </a:t>
            </a:r>
            <a:r>
              <a:rPr lang="ru-RU" sz="4000" b="1" dirty="0" err="1" smtClean="0"/>
              <a:t>має</a:t>
            </a:r>
            <a:r>
              <a:rPr lang="ru-RU" sz="4000" b="1" dirty="0" smtClean="0"/>
              <a:t> </a:t>
            </a:r>
            <a:r>
              <a:rPr lang="ru-RU" sz="4000" b="1" dirty="0" err="1" smtClean="0"/>
              <a:t>знизитися</a:t>
            </a:r>
            <a:r>
              <a:rPr lang="ru-RU" sz="4000" b="1" dirty="0" smtClean="0"/>
              <a:t> до </a:t>
            </a:r>
            <a:r>
              <a:rPr lang="ru-RU" sz="4000" b="1" dirty="0" err="1" smtClean="0"/>
              <a:t>рівня</a:t>
            </a:r>
            <a:r>
              <a:rPr lang="ru-RU" sz="4000" b="1" dirty="0" smtClean="0"/>
              <a:t>, </a:t>
            </a:r>
            <a:r>
              <a:rPr lang="ru-RU" sz="4000" b="1" dirty="0" err="1" smtClean="0"/>
              <a:t>який</a:t>
            </a:r>
            <a:r>
              <a:rPr lang="ru-RU" sz="4000" b="1" dirty="0" smtClean="0"/>
              <a:t> </a:t>
            </a:r>
            <a:r>
              <a:rPr lang="ru-RU" sz="4000" b="1" dirty="0" err="1" smtClean="0"/>
              <a:t>був</a:t>
            </a:r>
            <a:r>
              <a:rPr lang="ru-RU" sz="4000" b="1" dirty="0" smtClean="0"/>
              <a:t> у 70-ті </a:t>
            </a:r>
            <a:r>
              <a:rPr lang="ru-RU" sz="4000" b="1" dirty="0" err="1" smtClean="0"/>
              <a:t>р</a:t>
            </a:r>
            <a:r>
              <a:rPr lang="uk-UA" sz="4000" b="1" dirty="0" err="1" smtClean="0"/>
              <a:t>оки</a:t>
            </a:r>
            <a:r>
              <a:rPr lang="ru-RU" sz="4000" b="1" dirty="0" smtClean="0"/>
              <a:t>.;</a:t>
            </a:r>
          </a:p>
          <a:p>
            <a:pPr lvl="0"/>
            <a:r>
              <a:rPr lang="ru-RU" sz="4000" b="1" dirty="0" smtClean="0"/>
              <a:t> </a:t>
            </a:r>
            <a:r>
              <a:rPr lang="ru-RU" sz="4000" b="1" dirty="0" err="1" smtClean="0"/>
              <a:t>Забруднення</a:t>
            </a:r>
            <a:r>
              <a:rPr lang="ru-RU" sz="4000" b="1" dirty="0" smtClean="0"/>
              <a:t> </a:t>
            </a:r>
            <a:r>
              <a:rPr lang="ru-RU" sz="4000" b="1" dirty="0" err="1" smtClean="0"/>
              <a:t>має</a:t>
            </a:r>
            <a:r>
              <a:rPr lang="ru-RU" sz="4000" b="1" dirty="0" smtClean="0"/>
              <a:t> </a:t>
            </a:r>
            <a:r>
              <a:rPr lang="ru-RU" sz="4000" b="1" dirty="0" err="1" smtClean="0"/>
              <a:t>знизитися</a:t>
            </a:r>
            <a:r>
              <a:rPr lang="ru-RU" sz="4000" b="1" dirty="0" smtClean="0"/>
              <a:t> в </a:t>
            </a:r>
            <a:r>
              <a:rPr lang="ru-RU" sz="4000" b="1" dirty="0" err="1" smtClean="0"/>
              <a:t>порівнянні</a:t>
            </a:r>
            <a:r>
              <a:rPr lang="ru-RU" sz="4000" b="1" dirty="0" smtClean="0"/>
              <a:t> </a:t>
            </a:r>
            <a:r>
              <a:rPr lang="ru-RU" sz="4000" b="1" dirty="0" err="1" smtClean="0"/>
              <a:t>з</a:t>
            </a:r>
            <a:r>
              <a:rPr lang="ru-RU" sz="4000" b="1" dirty="0" smtClean="0"/>
              <a:t> </a:t>
            </a:r>
            <a:r>
              <a:rPr lang="ru-RU" sz="4000" b="1" dirty="0" err="1" smtClean="0"/>
              <a:t>забрудненням</a:t>
            </a:r>
            <a:r>
              <a:rPr lang="ru-RU" sz="4000" b="1" dirty="0" smtClean="0"/>
              <a:t> </a:t>
            </a:r>
            <a:r>
              <a:rPr lang="ru-RU" sz="4000" b="1" dirty="0" err="1" smtClean="0"/>
              <a:t>в</a:t>
            </a:r>
            <a:r>
              <a:rPr lang="ru-RU" sz="4000" b="1" dirty="0" smtClean="0"/>
              <a:t> 70-і </a:t>
            </a:r>
            <a:r>
              <a:rPr lang="ru-RU" sz="4000" b="1" dirty="0" err="1" smtClean="0"/>
              <a:t>р</a:t>
            </a:r>
            <a:r>
              <a:rPr lang="uk-UA" sz="4000" b="1" dirty="0" err="1" smtClean="0"/>
              <a:t>оки</a:t>
            </a:r>
            <a:r>
              <a:rPr lang="ru-RU" sz="4000" b="1" dirty="0" smtClean="0"/>
              <a:t> в 4 рази;</a:t>
            </a:r>
          </a:p>
          <a:p>
            <a:pPr lvl="0"/>
            <a:r>
              <a:rPr lang="ru-RU" sz="4000" b="1" dirty="0" smtClean="0"/>
              <a:t> </a:t>
            </a:r>
            <a:r>
              <a:rPr lang="ru-RU" sz="4000" b="1" dirty="0" err="1" smtClean="0"/>
              <a:t>Середній</a:t>
            </a:r>
            <a:r>
              <a:rPr lang="ru-RU" sz="4000" b="1" dirty="0" smtClean="0"/>
              <a:t> </a:t>
            </a:r>
            <a:r>
              <a:rPr lang="ru-RU" sz="4000" b="1" dirty="0" err="1" smtClean="0"/>
              <a:t>термін</a:t>
            </a:r>
            <a:r>
              <a:rPr lang="ru-RU" sz="4000" b="1" dirty="0" smtClean="0"/>
              <a:t> </a:t>
            </a:r>
            <a:r>
              <a:rPr lang="ru-RU" sz="4000" b="1" dirty="0" err="1" smtClean="0"/>
              <a:t>служби</a:t>
            </a:r>
            <a:r>
              <a:rPr lang="ru-RU" sz="4000" b="1" dirty="0" smtClean="0"/>
              <a:t> </a:t>
            </a:r>
            <a:r>
              <a:rPr lang="ru-RU" sz="4000" b="1" dirty="0" err="1" smtClean="0"/>
              <a:t>капіталу</a:t>
            </a:r>
            <a:r>
              <a:rPr lang="ru-RU" sz="4000" b="1" dirty="0" smtClean="0"/>
              <a:t> повинен </a:t>
            </a:r>
            <a:r>
              <a:rPr lang="ru-RU" sz="4000" b="1" dirty="0" err="1" smtClean="0"/>
              <a:t>збільшитися</a:t>
            </a:r>
            <a:r>
              <a:rPr lang="ru-RU" sz="4000" b="1" dirty="0" smtClean="0"/>
              <a:t> в 1,5 рази.</a:t>
            </a:r>
          </a:p>
          <a:p>
            <a:pPr>
              <a:buNone/>
            </a:pPr>
            <a:r>
              <a:rPr lang="uk-UA" sz="4000" b="1" dirty="0" smtClean="0"/>
              <a:t> </a:t>
            </a:r>
            <a:endParaRPr lang="ru-RU" sz="4000" b="1" dirty="0" smtClean="0"/>
          </a:p>
          <a:p>
            <a:endParaRPr lang="ru-RU" dirty="0"/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err="1" smtClean="0">
                <a:solidFill>
                  <a:srgbClr val="0070C0"/>
                </a:solidFill>
              </a:rPr>
              <a:t>Розрахунок</a:t>
            </a:r>
            <a:r>
              <a:rPr lang="ru-RU" b="1" dirty="0" smtClean="0">
                <a:solidFill>
                  <a:srgbClr val="0070C0"/>
                </a:solidFill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</a:rPr>
              <a:t>еколого-економічних</a:t>
            </a:r>
            <a:r>
              <a:rPr lang="ru-RU" b="1" dirty="0" smtClean="0">
                <a:solidFill>
                  <a:srgbClr val="0070C0"/>
                </a:solidFill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</a:rPr>
              <a:t>збитків</a:t>
            </a:r>
            <a:r>
              <a:rPr lang="ru-RU" b="1" dirty="0" smtClean="0">
                <a:solidFill>
                  <a:srgbClr val="0070C0"/>
                </a:solidFill>
              </a:rPr>
              <a:t> методом </a:t>
            </a:r>
            <a:r>
              <a:rPr lang="ru-RU" b="1" dirty="0" err="1" smtClean="0">
                <a:solidFill>
                  <a:srgbClr val="0070C0"/>
                </a:solidFill>
              </a:rPr>
              <a:t>усередненої</a:t>
            </a:r>
            <a:r>
              <a:rPr lang="ru-RU" b="1" dirty="0" smtClean="0">
                <a:solidFill>
                  <a:srgbClr val="0070C0"/>
                </a:solidFill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</a:rPr>
              <a:t>оцінки</a:t>
            </a:r>
            <a:r>
              <a:rPr lang="ru-RU" b="1" dirty="0" smtClean="0">
                <a:solidFill>
                  <a:srgbClr val="0070C0"/>
                </a:solidFill>
              </a:rPr>
              <a:t>.</a:t>
            </a:r>
            <a:r>
              <a:rPr lang="ru-RU" dirty="0" smtClean="0">
                <a:solidFill>
                  <a:srgbClr val="0070C0"/>
                </a:solidFill>
              </a:rPr>
              <a:t/>
            </a:r>
            <a:br>
              <a:rPr lang="ru-RU" dirty="0" smtClean="0">
                <a:solidFill>
                  <a:srgbClr val="0070C0"/>
                </a:solidFill>
              </a:rPr>
            </a:b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317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39814" t="33532" r="41245" b="58576"/>
          <a:stretch>
            <a:fillRect/>
          </a:stretch>
        </p:blipFill>
        <p:spPr bwMode="auto">
          <a:xfrm>
            <a:off x="2000232" y="1643050"/>
            <a:ext cx="4929222" cy="1643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1285852" y="3527926"/>
            <a:ext cx="707236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 - збиток, що завдається навколишньому середовищу викидами забруднюючих речовин в атмосферу (</a:t>
            </a:r>
            <a:r>
              <a:rPr kumimoji="0" lang="uk-U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грн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/ рік);</a:t>
            </a:r>
            <a:endParaRPr kumimoji="0" lang="uk-UA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1357290" y="4981930"/>
            <a:ext cx="7143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γ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константа, за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допомогою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якої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бальна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оцінка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збитку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перекладається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економічну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вартісну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);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85728"/>
            <a:ext cx="8686800" cy="135732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err="1" smtClean="0">
                <a:solidFill>
                  <a:srgbClr val="0070C0"/>
                </a:solidFill>
              </a:rPr>
              <a:t>Розрахунок</a:t>
            </a:r>
            <a:r>
              <a:rPr lang="ru-RU" b="1" dirty="0" smtClean="0">
                <a:solidFill>
                  <a:srgbClr val="0070C0"/>
                </a:solidFill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</a:rPr>
              <a:t>еколого-економічних</a:t>
            </a:r>
            <a:r>
              <a:rPr lang="ru-RU" b="1" dirty="0" smtClean="0">
                <a:solidFill>
                  <a:srgbClr val="0070C0"/>
                </a:solidFill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</a:rPr>
              <a:t>збитків</a:t>
            </a:r>
            <a:r>
              <a:rPr lang="ru-RU" b="1" dirty="0" smtClean="0">
                <a:solidFill>
                  <a:srgbClr val="0070C0"/>
                </a:solidFill>
              </a:rPr>
              <a:t> методом </a:t>
            </a:r>
            <a:r>
              <a:rPr lang="ru-RU" b="1" dirty="0" err="1" smtClean="0">
                <a:solidFill>
                  <a:srgbClr val="0070C0"/>
                </a:solidFill>
              </a:rPr>
              <a:t>усередненої</a:t>
            </a:r>
            <a:r>
              <a:rPr lang="ru-RU" b="1" dirty="0" smtClean="0">
                <a:solidFill>
                  <a:srgbClr val="0070C0"/>
                </a:solidFill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</a:rPr>
              <a:t>оцінки</a:t>
            </a:r>
            <a:r>
              <a:rPr lang="ru-RU" b="1" dirty="0" smtClean="0">
                <a:solidFill>
                  <a:srgbClr val="0070C0"/>
                </a:solidFill>
              </a:rPr>
              <a:t>.</a:t>
            </a:r>
            <a:r>
              <a:rPr lang="ru-RU" dirty="0" smtClean="0">
                <a:solidFill>
                  <a:srgbClr val="0070C0"/>
                </a:solidFill>
              </a:rPr>
              <a:t/>
            </a:r>
            <a:br>
              <a:rPr lang="ru-RU" dirty="0" smtClean="0">
                <a:solidFill>
                  <a:srgbClr val="0070C0"/>
                </a:solidFill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2800" b="1" dirty="0" smtClean="0"/>
              <a:t>d - безрозмірна константа, що враховує кліматичні особливості, її значення вибирають в залежності від географічного району;</a:t>
            </a:r>
          </a:p>
          <a:p>
            <a:r>
              <a:rPr lang="ru-RU" sz="2800" b="1" dirty="0" err="1" smtClean="0"/>
              <a:t>σ </a:t>
            </a:r>
            <a:r>
              <a:rPr lang="ru-RU" sz="2800" b="1" dirty="0" smtClean="0"/>
              <a:t>- </a:t>
            </a:r>
            <a:r>
              <a:rPr lang="ru-RU" sz="2800" b="1" dirty="0" err="1" smtClean="0"/>
              <a:t>коефіцієнт</a:t>
            </a:r>
            <a:r>
              <a:rPr lang="ru-RU" sz="2800" b="1" dirty="0" smtClean="0"/>
              <a:t>, </a:t>
            </a:r>
            <a:r>
              <a:rPr lang="ru-RU" sz="2800" b="1" dirty="0" err="1" smtClean="0"/>
              <a:t>що</a:t>
            </a:r>
            <a:r>
              <a:rPr lang="uk-UA" sz="2800" b="1" dirty="0" smtClean="0"/>
              <a:t> не має розмірності і 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враховує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фактори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сприйняття</a:t>
            </a:r>
            <a:r>
              <a:rPr lang="ru-RU" sz="2800" b="1" dirty="0" smtClean="0"/>
              <a:t>, </a:t>
            </a:r>
            <a:r>
              <a:rPr lang="ru-RU" sz="2800" b="1" dirty="0" err="1" smtClean="0"/>
              <a:t>його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значення</a:t>
            </a:r>
            <a:r>
              <a:rPr lang="ru-RU" sz="2800" b="1" dirty="0" smtClean="0"/>
              <a:t> для </a:t>
            </a:r>
            <a:r>
              <a:rPr lang="ru-RU" sz="2800" b="1" dirty="0" err="1" smtClean="0"/>
              <a:t>територій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різних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типів</a:t>
            </a:r>
            <a:r>
              <a:rPr lang="ru-RU" sz="2800" b="1" dirty="0" smtClean="0"/>
              <a:t>;</a:t>
            </a:r>
          </a:p>
          <a:p>
            <a:endParaRPr lang="ru-RU" sz="2800" b="1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14290"/>
            <a:ext cx="8686800" cy="142876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err="1" smtClean="0">
                <a:solidFill>
                  <a:srgbClr val="0070C0"/>
                </a:solidFill>
              </a:rPr>
              <a:t>Розрахунок</a:t>
            </a:r>
            <a:r>
              <a:rPr lang="ru-RU" b="1" dirty="0" smtClean="0">
                <a:solidFill>
                  <a:srgbClr val="0070C0"/>
                </a:solidFill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</a:rPr>
              <a:t>еколого-економічних</a:t>
            </a:r>
            <a:r>
              <a:rPr lang="ru-RU" b="1" dirty="0" smtClean="0">
                <a:solidFill>
                  <a:srgbClr val="0070C0"/>
                </a:solidFill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</a:rPr>
              <a:t>збитків</a:t>
            </a:r>
            <a:r>
              <a:rPr lang="ru-RU" b="1" dirty="0" smtClean="0">
                <a:solidFill>
                  <a:srgbClr val="0070C0"/>
                </a:solidFill>
              </a:rPr>
              <a:t> методом </a:t>
            </a:r>
            <a:r>
              <a:rPr lang="ru-RU" b="1" dirty="0" err="1" smtClean="0">
                <a:solidFill>
                  <a:srgbClr val="0070C0"/>
                </a:solidFill>
              </a:rPr>
              <a:t>усередненої</a:t>
            </a:r>
            <a:r>
              <a:rPr lang="ru-RU" b="1" dirty="0" smtClean="0">
                <a:solidFill>
                  <a:srgbClr val="0070C0"/>
                </a:solidFill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</a:rPr>
              <a:t>оцінки</a:t>
            </a:r>
            <a:r>
              <a:rPr lang="ru-RU" dirty="0" smtClean="0">
                <a:solidFill>
                  <a:srgbClr val="0070C0"/>
                </a:solidFill>
              </a:rPr>
              <a:t/>
            </a:r>
            <a:br>
              <a:rPr lang="ru-RU" dirty="0" smtClean="0">
                <a:solidFill>
                  <a:srgbClr val="0070C0"/>
                </a:solidFill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4875234"/>
          </a:xfrm>
        </p:spPr>
        <p:txBody>
          <a:bodyPr>
            <a:normAutofit/>
          </a:bodyPr>
          <a:lstStyle/>
          <a:p>
            <a:r>
              <a:rPr lang="uk-UA" b="1" dirty="0" smtClean="0"/>
              <a:t>m (i) - маса річного викиду i-й домішки (т / рік);</a:t>
            </a:r>
            <a:endParaRPr lang="ru-RU" b="1" dirty="0" smtClean="0"/>
          </a:p>
          <a:p>
            <a:r>
              <a:rPr lang="uk-UA" b="1" dirty="0" smtClean="0"/>
              <a:t>A (i) - показник відносної агресивності i-й домішки</a:t>
            </a:r>
            <a:endParaRPr lang="ru-RU" b="1" dirty="0" smtClean="0"/>
          </a:p>
          <a:p>
            <a:pPr>
              <a:buNone/>
            </a:pPr>
            <a:r>
              <a:rPr lang="ru-RU" b="1" dirty="0" smtClean="0"/>
              <a:t>                         </a:t>
            </a:r>
            <a:r>
              <a:rPr lang="en-US" b="1" dirty="0" smtClean="0"/>
              <a:t>A</a:t>
            </a:r>
            <a:r>
              <a:rPr lang="ru-RU" b="1" baseline="-25000" dirty="0" smtClean="0"/>
              <a:t>(</a:t>
            </a:r>
            <a:r>
              <a:rPr lang="en-US" b="1" baseline="-25000" dirty="0" err="1" smtClean="0"/>
              <a:t>i</a:t>
            </a:r>
            <a:r>
              <a:rPr lang="ru-RU" b="1" baseline="-25000" dirty="0" smtClean="0"/>
              <a:t>)</a:t>
            </a:r>
            <a:r>
              <a:rPr lang="ru-RU" b="1" dirty="0" smtClean="0"/>
              <a:t> = 1 / ГДК</a:t>
            </a:r>
            <a:r>
              <a:rPr lang="ru-RU" b="1" baseline="-25000" dirty="0" smtClean="0"/>
              <a:t>(</a:t>
            </a:r>
            <a:r>
              <a:rPr lang="en-US" b="1" baseline="-25000" dirty="0" err="1" smtClean="0"/>
              <a:t>i</a:t>
            </a:r>
            <a:r>
              <a:rPr lang="ru-RU" b="1" baseline="-25000" dirty="0" smtClean="0"/>
              <a:t>)</a:t>
            </a:r>
            <a:r>
              <a:rPr lang="uk-UA" b="1" dirty="0" smtClean="0"/>
              <a:t>    </a:t>
            </a:r>
            <a:r>
              <a:rPr lang="ru-RU" b="1" dirty="0" smtClean="0"/>
              <a:t> </a:t>
            </a:r>
          </a:p>
          <a:p>
            <a:r>
              <a:rPr lang="ru-RU" b="1" dirty="0" smtClean="0"/>
              <a:t>R - </a:t>
            </a:r>
            <a:r>
              <a:rPr lang="ru-RU" b="1" dirty="0" err="1" smtClean="0"/>
              <a:t>коефіцієнт</a:t>
            </a:r>
            <a:r>
              <a:rPr lang="ru-RU" b="1" dirty="0" smtClean="0"/>
              <a:t> </a:t>
            </a:r>
            <a:r>
              <a:rPr lang="ru-RU" b="1" dirty="0" err="1" smtClean="0"/>
              <a:t>розведення</a:t>
            </a:r>
            <a:r>
              <a:rPr lang="ru-RU" b="1" dirty="0" smtClean="0"/>
              <a:t> </a:t>
            </a:r>
            <a:r>
              <a:rPr lang="ru-RU" b="1" dirty="0" err="1" smtClean="0"/>
              <a:t>викидів</a:t>
            </a:r>
            <a:r>
              <a:rPr lang="ru-RU" b="1" dirty="0" smtClean="0"/>
              <a:t> </a:t>
            </a:r>
            <a:r>
              <a:rPr lang="ru-RU" b="1" dirty="0" err="1" smtClean="0"/>
              <a:t>з</a:t>
            </a:r>
            <a:r>
              <a:rPr lang="ru-RU" b="1" dirty="0" smtClean="0"/>
              <a:t> </a:t>
            </a:r>
            <a:r>
              <a:rPr lang="ru-RU" b="1" dirty="0" err="1" smtClean="0"/>
              <a:t>даного</a:t>
            </a:r>
            <a:r>
              <a:rPr lang="ru-RU" b="1" dirty="0" smtClean="0"/>
              <a:t> </a:t>
            </a:r>
            <a:r>
              <a:rPr lang="ru-RU" b="1" dirty="0" err="1" smtClean="0"/>
              <a:t>джерела</a:t>
            </a:r>
            <a:endParaRPr lang="ru-RU" b="1" dirty="0" smtClean="0"/>
          </a:p>
          <a:p>
            <a:endParaRPr lang="ru-RU" dirty="0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42640" t="52473" r="42889" b="41890"/>
          <a:stretch>
            <a:fillRect/>
          </a:stretch>
        </p:blipFill>
        <p:spPr bwMode="auto">
          <a:xfrm>
            <a:off x="4000496" y="5077714"/>
            <a:ext cx="3786214" cy="1494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132872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err="1" smtClean="0">
                <a:solidFill>
                  <a:srgbClr val="0070C0"/>
                </a:solidFill>
              </a:rPr>
              <a:t>Розрахунок</a:t>
            </a:r>
            <a:r>
              <a:rPr lang="ru-RU" b="1" dirty="0" smtClean="0">
                <a:solidFill>
                  <a:srgbClr val="0070C0"/>
                </a:solidFill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</a:rPr>
              <a:t>еколого-економічних</a:t>
            </a:r>
            <a:r>
              <a:rPr lang="ru-RU" b="1" dirty="0" smtClean="0">
                <a:solidFill>
                  <a:srgbClr val="0070C0"/>
                </a:solidFill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</a:rPr>
              <a:t>збитків</a:t>
            </a:r>
            <a:r>
              <a:rPr lang="ru-RU" b="1" dirty="0" smtClean="0">
                <a:solidFill>
                  <a:srgbClr val="0070C0"/>
                </a:solidFill>
              </a:rPr>
              <a:t> методом </a:t>
            </a:r>
            <a:r>
              <a:rPr lang="ru-RU" b="1" dirty="0" err="1" smtClean="0">
                <a:solidFill>
                  <a:srgbClr val="0070C0"/>
                </a:solidFill>
              </a:rPr>
              <a:t>усередненої</a:t>
            </a:r>
            <a:r>
              <a:rPr lang="ru-RU" b="1" dirty="0" smtClean="0">
                <a:solidFill>
                  <a:srgbClr val="0070C0"/>
                </a:solidFill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</a:rPr>
              <a:t>оцінки</a:t>
            </a:r>
            <a:r>
              <a:rPr lang="ru-RU" dirty="0" smtClean="0">
                <a:solidFill>
                  <a:srgbClr val="0070C0"/>
                </a:solidFill>
              </a:rPr>
              <a:t/>
            </a:r>
            <a:br>
              <a:rPr lang="ru-RU" dirty="0" smtClean="0">
                <a:solidFill>
                  <a:srgbClr val="0070C0"/>
                </a:solidFill>
              </a:rPr>
            </a:b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b="1" dirty="0" smtClean="0"/>
              <a:t>де U - середньорічне значення модуля швидкості вітру (м / с), </a:t>
            </a:r>
            <a:endParaRPr lang="ru-RU" b="1" dirty="0" smtClean="0"/>
          </a:p>
          <a:p>
            <a:r>
              <a:rPr lang="uk-UA" b="1" dirty="0" smtClean="0"/>
              <a:t>f</a:t>
            </a:r>
            <a:r>
              <a:rPr lang="uk-UA" sz="1800" b="1" dirty="0" smtClean="0"/>
              <a:t>0</a:t>
            </a:r>
            <a:r>
              <a:rPr lang="uk-UA" b="1" dirty="0" smtClean="0"/>
              <a:t> - безрозмірна константа, що враховує </a:t>
            </a:r>
            <a:r>
              <a:rPr lang="ru-RU" b="1" dirty="0" smtClean="0"/>
              <a:t>Δ</a:t>
            </a:r>
            <a:r>
              <a:rPr lang="uk-UA" b="1" dirty="0" smtClean="0"/>
              <a:t>T - середньорічне значення різниці температур між навколишнім середовищем і газами, </a:t>
            </a:r>
            <a:endParaRPr lang="ru-RU" b="1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14290"/>
            <a:ext cx="8686800" cy="2214578"/>
          </a:xfrm>
        </p:spPr>
        <p:txBody>
          <a:bodyPr>
            <a:noAutofit/>
          </a:bodyPr>
          <a:lstStyle/>
          <a:p>
            <a:pPr algn="ctr"/>
            <a:r>
              <a:rPr lang="uk-UA" sz="2800" b="1" dirty="0" smtClean="0">
                <a:solidFill>
                  <a:srgbClr val="0070C0"/>
                </a:solidFill>
              </a:rPr>
              <a:t>Розробка програми розрахунку величини збитку, що завдається викидами в атмосферу толуолу і аміаку за допомогою</a:t>
            </a:r>
            <a:r>
              <a:rPr lang="ru-RU" sz="2800" b="1" dirty="0" smtClean="0">
                <a:solidFill>
                  <a:srgbClr val="0070C0"/>
                </a:solidFill>
              </a:rPr>
              <a:t/>
            </a:r>
            <a:br>
              <a:rPr lang="ru-RU" sz="2800" b="1" dirty="0" smtClean="0">
                <a:solidFill>
                  <a:srgbClr val="0070C0"/>
                </a:solidFill>
              </a:rPr>
            </a:br>
            <a:r>
              <a:rPr lang="ru-RU" sz="2800" b="1" dirty="0" smtClean="0">
                <a:solidFill>
                  <a:srgbClr val="0070C0"/>
                </a:solidFill>
              </a:rPr>
              <a:t> </a:t>
            </a:r>
            <a:r>
              <a:rPr lang="en-US" sz="2800" b="1" dirty="0" smtClean="0">
                <a:solidFill>
                  <a:srgbClr val="0070C0"/>
                </a:solidFill>
              </a:rPr>
              <a:t>MICROSOFT EXCEL</a:t>
            </a:r>
            <a:r>
              <a:rPr lang="ru-RU" sz="2800" dirty="0" smtClean="0">
                <a:solidFill>
                  <a:srgbClr val="0070C0"/>
                </a:solidFill>
              </a:rPr>
              <a:t/>
            </a:r>
            <a:br>
              <a:rPr lang="ru-RU" sz="2800" dirty="0" smtClean="0">
                <a:solidFill>
                  <a:srgbClr val="0070C0"/>
                </a:solidFill>
              </a:rPr>
            </a:b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2428868"/>
            <a:ext cx="8848756" cy="4071966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uk-UA" b="1" dirty="0" smtClean="0"/>
              <a:t>Розрахуємо величину  збитку, що завдається викидами в атмосферу толуолу і аміаку </a:t>
            </a:r>
          </a:p>
          <a:p>
            <a:pPr algn="ctr">
              <a:buNone/>
            </a:pPr>
            <a:r>
              <a:rPr lang="uk-UA" b="1" dirty="0" smtClean="0"/>
              <a:t>(ΔT &lt;10 ° С) з цеху глибокого друку, розташованого на території житлового масиву з висотною забудовою в Україні, якщо середня маса річного викиду толуолу дорівнює 70 т / рік, аміаку - 1 т / рік, а висота джерела викиду дорівнює 2 м. </a:t>
            </a:r>
            <a:endParaRPr lang="ru-RU" b="1" dirty="0" smtClean="0"/>
          </a:p>
          <a:p>
            <a:pPr algn="ctr">
              <a:buNone/>
            </a:pPr>
            <a:r>
              <a:rPr lang="uk-UA" b="1" dirty="0" smtClean="0"/>
              <a:t>ГДК(толуол) = 0,6 мг / м</a:t>
            </a:r>
            <a:r>
              <a:rPr lang="uk-UA" b="1" baseline="30000" dirty="0" smtClean="0"/>
              <a:t>3</a:t>
            </a:r>
            <a:r>
              <a:rPr lang="uk-UA" b="1" dirty="0" smtClean="0"/>
              <a:t>;</a:t>
            </a:r>
          </a:p>
          <a:p>
            <a:pPr algn="ctr">
              <a:buNone/>
            </a:pPr>
            <a:r>
              <a:rPr lang="uk-UA" b="1" dirty="0" smtClean="0"/>
              <a:t> ГДК (аміак) = 0,04 мг / м</a:t>
            </a:r>
            <a:r>
              <a:rPr lang="uk-UA" b="1" baseline="30000" dirty="0" smtClean="0"/>
              <a:t>3</a:t>
            </a:r>
            <a:r>
              <a:rPr lang="uk-UA" b="1" dirty="0" smtClean="0"/>
              <a:t>.</a:t>
            </a:r>
            <a:endParaRPr lang="ru-RU" b="1" dirty="0" smtClean="0"/>
          </a:p>
          <a:p>
            <a:pPr algn="ctr"/>
            <a:endParaRPr lang="ru-RU" b="1" dirty="0"/>
          </a:p>
        </p:txBody>
      </p:sp>
    </p:spTree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2686048"/>
          </a:xfrm>
        </p:spPr>
        <p:txBody>
          <a:bodyPr>
            <a:normAutofit/>
          </a:bodyPr>
          <a:lstStyle/>
          <a:p>
            <a:pPr algn="ctr"/>
            <a:r>
              <a:rPr lang="uk-UA" sz="3100" b="1" dirty="0" smtClean="0">
                <a:solidFill>
                  <a:srgbClr val="0070C0"/>
                </a:solidFill>
              </a:rPr>
              <a:t>Розробка програми розрахунку величини збитку, що завдається викидами в атмосферу толуолу і аміаку за допомогою</a:t>
            </a:r>
            <a:r>
              <a:rPr lang="ru-RU" sz="3100" b="1" dirty="0" smtClean="0">
                <a:solidFill>
                  <a:srgbClr val="0070C0"/>
                </a:solidFill>
              </a:rPr>
              <a:t/>
            </a:r>
            <a:br>
              <a:rPr lang="ru-RU" sz="3100" b="1" dirty="0" smtClean="0">
                <a:solidFill>
                  <a:srgbClr val="0070C0"/>
                </a:solidFill>
              </a:rPr>
            </a:br>
            <a:r>
              <a:rPr lang="ru-RU" sz="3100" b="1" dirty="0" smtClean="0">
                <a:solidFill>
                  <a:srgbClr val="0070C0"/>
                </a:solidFill>
              </a:rPr>
              <a:t> </a:t>
            </a:r>
            <a:r>
              <a:rPr lang="en-US" sz="3100" b="1" dirty="0" smtClean="0">
                <a:solidFill>
                  <a:srgbClr val="0070C0"/>
                </a:solidFill>
              </a:rPr>
              <a:t>MICROSOFT EXCEL</a:t>
            </a:r>
            <a:r>
              <a:rPr lang="ru-RU" dirty="0" smtClean="0">
                <a:solidFill>
                  <a:srgbClr val="0070C0"/>
                </a:solidFill>
              </a:rPr>
              <a:t/>
            </a:r>
            <a:br>
              <a:rPr lang="ru-RU" dirty="0" smtClean="0">
                <a:solidFill>
                  <a:srgbClr val="0070C0"/>
                </a:solidFill>
              </a:rPr>
            </a:br>
            <a:endParaRPr lang="ru-RU" dirty="0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rcRect l="37845" t="55883" r="37065" b="5290"/>
          <a:stretch>
            <a:fillRect/>
          </a:stretch>
        </p:blipFill>
        <p:spPr bwMode="auto">
          <a:xfrm>
            <a:off x="4357686" y="2571744"/>
            <a:ext cx="3929090" cy="40719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/>
          <p:nvPr/>
        </p:nvPicPr>
        <p:blipFill>
          <a:blip r:embed="rId2" cstate="print"/>
          <a:srcRect l="37845" t="19933" r="36946" b="43498"/>
          <a:stretch>
            <a:fillRect/>
          </a:stretch>
        </p:blipFill>
        <p:spPr bwMode="auto">
          <a:xfrm>
            <a:off x="214282" y="2500306"/>
            <a:ext cx="3571900" cy="41434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omb dir="vert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316</TotalTime>
  <Words>1046</Words>
  <Application>Microsoft Office PowerPoint</Application>
  <PresentationFormat>Экран (4:3)</PresentationFormat>
  <Paragraphs>101</Paragraphs>
  <Slides>27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9" baseType="lpstr">
      <vt:lpstr>Трек</vt:lpstr>
      <vt:lpstr>Формула</vt:lpstr>
      <vt:lpstr>Виконала                                                Ткаченко Я.М.   студентка гр.М -20м  керівник                                                 Загребельний С.Л. кандидат пед.наук, доцент</vt:lpstr>
      <vt:lpstr>Сучасний техногенний вплив на навколишнє середовище. </vt:lpstr>
      <vt:lpstr>Найбільший вплив на стан атмосфери чинять теплоенергетика, металургійна промисловість, підприємства хімічної та будівельної індустрії, автотранспорт </vt:lpstr>
      <vt:lpstr>Місце математичних моделей в сучасній еколого – економічній взаємодії </vt:lpstr>
      <vt:lpstr>За системою відліку розрізняють: </vt:lpstr>
      <vt:lpstr>Модель Паскуілла-Гіффорда </vt:lpstr>
      <vt:lpstr>Тривимірні моделі переносу та дифузії домішки </vt:lpstr>
      <vt:lpstr>модель «витрати – випуск» </vt:lpstr>
      <vt:lpstr>модель «витрати – випуск» </vt:lpstr>
      <vt:lpstr>модель «витрати – випуск» </vt:lpstr>
      <vt:lpstr>модель «витрати – випуск» </vt:lpstr>
      <vt:lpstr>Моделі обмеженого зростання </vt:lpstr>
      <vt:lpstr>Моделі обмеженого зростання </vt:lpstr>
      <vt:lpstr> В моделях Форреста виділяються 5 рівнів:</vt:lpstr>
      <vt:lpstr>Моделі обмеженого зростання </vt:lpstr>
      <vt:lpstr>Чисельність населення:   </vt:lpstr>
      <vt:lpstr>Інвестиції або капітальні вкладення </vt:lpstr>
      <vt:lpstr>Відносне забруднення  </vt:lpstr>
      <vt:lpstr>Частка інвестицій в сільське господарство</vt:lpstr>
      <vt:lpstr>Невідтворювані ресурси</vt:lpstr>
      <vt:lpstr>рекомендації після розрахунків за наведеними математичними моделями: </vt:lpstr>
      <vt:lpstr>Розрахунок еколого-економічних збитків методом усередненої оцінки. </vt:lpstr>
      <vt:lpstr>Розрахунок еколого-економічних збитків методом усередненої оцінки. </vt:lpstr>
      <vt:lpstr>Розрахунок еколого-економічних збитків методом усередненої оцінки </vt:lpstr>
      <vt:lpstr>Розрахунок еколого-економічних збитків методом усередненої оцінки </vt:lpstr>
      <vt:lpstr>Розробка програми розрахунку величини збитку, що завдається викидами в атмосферу толуолу і аміаку за допомогою  MICROSOFT EXCEL </vt:lpstr>
      <vt:lpstr>Розробка програми розрахунку величини збитку, що завдається викидами в атмосферу толуолу і аміаку за допомогою  MICROSOFT EXCEL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Виконала                                                Ткаченко Я.М.   студентка гр.М -20м  керівник                                                 Загребельний С.Л. кандидат пед.наук, доцент</dc:title>
  <dc:creator>user</dc:creator>
  <cp:lastModifiedBy>dex</cp:lastModifiedBy>
  <cp:revision>43</cp:revision>
  <dcterms:created xsi:type="dcterms:W3CDTF">2021-06-21T06:50:45Z</dcterms:created>
  <dcterms:modified xsi:type="dcterms:W3CDTF">2021-06-22T22:17:23Z</dcterms:modified>
</cp:coreProperties>
</file>